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handoutMasterIdLst>
    <p:handoutMasterId r:id="rId52"/>
  </p:handoutMasterIdLst>
  <p:sldIdLst>
    <p:sldId id="457" r:id="rId2"/>
    <p:sldId id="512" r:id="rId3"/>
    <p:sldId id="514" r:id="rId4"/>
    <p:sldId id="477" r:id="rId5"/>
    <p:sldId id="478" r:id="rId6"/>
    <p:sldId id="479" r:id="rId7"/>
    <p:sldId id="511" r:id="rId8"/>
    <p:sldId id="309" r:id="rId9"/>
    <p:sldId id="380" r:id="rId10"/>
    <p:sldId id="381" r:id="rId11"/>
    <p:sldId id="389" r:id="rId12"/>
    <p:sldId id="388" r:id="rId13"/>
    <p:sldId id="392" r:id="rId14"/>
    <p:sldId id="480" r:id="rId15"/>
    <p:sldId id="386" r:id="rId16"/>
    <p:sldId id="486" r:id="rId17"/>
    <p:sldId id="507" r:id="rId18"/>
    <p:sldId id="487" r:id="rId19"/>
    <p:sldId id="489" r:id="rId20"/>
    <p:sldId id="490" r:id="rId21"/>
    <p:sldId id="491" r:id="rId22"/>
    <p:sldId id="492" r:id="rId23"/>
    <p:sldId id="495" r:id="rId24"/>
    <p:sldId id="497" r:id="rId25"/>
    <p:sldId id="385" r:id="rId26"/>
    <p:sldId id="344" r:id="rId27"/>
    <p:sldId id="502" r:id="rId28"/>
    <p:sldId id="510" r:id="rId29"/>
    <p:sldId id="505" r:id="rId30"/>
    <p:sldId id="509" r:id="rId31"/>
    <p:sldId id="506" r:id="rId32"/>
    <p:sldId id="488" r:id="rId33"/>
    <p:sldId id="450" r:id="rId34"/>
    <p:sldId id="409" r:id="rId35"/>
    <p:sldId id="481" r:id="rId36"/>
    <p:sldId id="444" r:id="rId37"/>
    <p:sldId id="465" r:id="rId38"/>
    <p:sldId id="476" r:id="rId39"/>
    <p:sldId id="360" r:id="rId40"/>
    <p:sldId id="449" r:id="rId41"/>
    <p:sldId id="375" r:id="rId42"/>
    <p:sldId id="361" r:id="rId43"/>
    <p:sldId id="470" r:id="rId44"/>
    <p:sldId id="369" r:id="rId45"/>
    <p:sldId id="471" r:id="rId46"/>
    <p:sldId id="366" r:id="rId47"/>
    <p:sldId id="513" r:id="rId48"/>
    <p:sldId id="367" r:id="rId49"/>
    <p:sldId id="483" r:id="rId50"/>
    <p:sldId id="484" r:id="rId51"/>
  </p:sldIdLst>
  <p:sldSz cx="9144000" cy="6858000" type="screen4x3"/>
  <p:notesSz cx="6889750" cy="1002188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751" autoAdjust="0"/>
    <p:restoredTop sz="94660"/>
  </p:normalViewPr>
  <p:slideViewPr>
    <p:cSldViewPr snapToGrid="0">
      <p:cViewPr varScale="1">
        <p:scale>
          <a:sx n="111" d="100"/>
          <a:sy n="111" d="100"/>
        </p:scale>
        <p:origin x="1692" y="10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77" d="100"/>
          <a:sy n="77" d="100"/>
        </p:scale>
        <p:origin x="406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903663" y="0"/>
            <a:ext cx="2986087" cy="50165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86087" cy="501650"/>
          </a:xfrm>
          <a:prstGeom prst="rect">
            <a:avLst/>
          </a:prstGeom>
        </p:spPr>
        <p:txBody>
          <a:bodyPr vert="horz" lIns="91440" tIns="45720" rIns="91440" bIns="45720" rtlCol="1"/>
          <a:lstStyle>
            <a:lvl1pPr algn="l">
              <a:defRPr sz="1200"/>
            </a:lvl1pPr>
          </a:lstStyle>
          <a:p>
            <a:fld id="{E9A35DA5-0335-453A-B2A8-FF28719CBDC1}" type="datetimeFigureOut">
              <a:rPr lang="he-IL" smtClean="0"/>
              <a:t>י"ט/תמוז/תש"פ</a:t>
            </a:fld>
            <a:endParaRPr lang="he-IL"/>
          </a:p>
        </p:txBody>
      </p:sp>
      <p:sp>
        <p:nvSpPr>
          <p:cNvPr id="4" name="מציין מיקום של כותרת תחתונה 3"/>
          <p:cNvSpPr>
            <a:spLocks noGrp="1"/>
          </p:cNvSpPr>
          <p:nvPr>
            <p:ph type="ftr" sz="quarter" idx="2"/>
          </p:nvPr>
        </p:nvSpPr>
        <p:spPr>
          <a:xfrm>
            <a:off x="3903663" y="9520238"/>
            <a:ext cx="2986087" cy="501650"/>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9520238"/>
            <a:ext cx="2986087" cy="501650"/>
          </a:xfrm>
          <a:prstGeom prst="rect">
            <a:avLst/>
          </a:prstGeom>
        </p:spPr>
        <p:txBody>
          <a:bodyPr vert="horz" lIns="91440" tIns="45720" rIns="91440" bIns="45720" rtlCol="1" anchor="b"/>
          <a:lstStyle>
            <a:lvl1pPr algn="l">
              <a:defRPr sz="1200"/>
            </a:lvl1pPr>
          </a:lstStyle>
          <a:p>
            <a:fld id="{AA7D36D5-B5B6-4111-BD8A-D6F4F76D1226}" type="slidenum">
              <a:rPr lang="he-IL" smtClean="0"/>
              <a:t>‹#›</a:t>
            </a:fld>
            <a:endParaRPr lang="he-IL"/>
          </a:p>
        </p:txBody>
      </p:sp>
    </p:spTree>
    <p:extLst>
      <p:ext uri="{BB962C8B-B14F-4D97-AF65-F5344CB8AC3E}">
        <p14:creationId xmlns:p14="http://schemas.microsoft.com/office/powerpoint/2010/main" val="338690762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84645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349633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360529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337965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365807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329025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326358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308456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11267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2255076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BEFE805E-2FD9-4A4C-B826-09C3A5595C33}" type="datetimeFigureOut">
              <a:rPr lang="he-IL" smtClean="0"/>
              <a:t>י"ט/תמוז/תש"פ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0DEE084A-F8ED-49EF-823E-CC757C403912}" type="slidenum">
              <a:rPr lang="he-IL" smtClean="0"/>
              <a:t>‹#›</a:t>
            </a:fld>
            <a:endParaRPr lang="he-IL"/>
          </a:p>
        </p:txBody>
      </p:sp>
    </p:spTree>
    <p:extLst>
      <p:ext uri="{BB962C8B-B14F-4D97-AF65-F5344CB8AC3E}">
        <p14:creationId xmlns:p14="http://schemas.microsoft.com/office/powerpoint/2010/main" val="3771139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E805E-2FD9-4A4C-B826-09C3A5595C33}" type="datetimeFigureOut">
              <a:rPr lang="he-IL" smtClean="0"/>
              <a:t>י"ט/תמוז/תש"פ</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E084A-F8ED-49EF-823E-CC757C403912}" type="slidenum">
              <a:rPr lang="he-IL" smtClean="0"/>
              <a:t>‹#›</a:t>
            </a:fld>
            <a:endParaRPr lang="he-IL"/>
          </a:p>
        </p:txBody>
      </p:sp>
    </p:spTree>
    <p:extLst>
      <p:ext uri="{BB962C8B-B14F-4D97-AF65-F5344CB8AC3E}">
        <p14:creationId xmlns:p14="http://schemas.microsoft.com/office/powerpoint/2010/main" val="616047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www.clarita-efraim.com/UploadedFiles/%D7%99%D7%95%D7%A6%D7%90%D7%99%D7%9D%20%D7%9E%D7%94%D7%91%D7%99%D7%AA%20%D7%9E%D7%90%D7%99-%D7%99%D7%95%D7%A0%D7%99%20-%D7%9E%D7%A6%D7%92%D7%AA%20%D7%A8%D7%90%D7%A9%D7%95%D7%A0%D7%94%20.ppsx" TargetMode="Externa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www.clarita-efraim.com/UploadedFiles/&#1497;&#1493;&#1510;&#1488;&#1497;&#1501;%20&#1502;&#1492;&#1489;&#1497;&#1514;%20100%20&#1502;&#1496;&#1512;%20&#1497;&#1502;&#1497;&#1504;&#1492;.ppsx" TargetMode="External"/><Relationship Id="rId13" Type="http://schemas.openxmlformats.org/officeDocument/2006/relationships/image" Target="../media/image63.jpeg"/><Relationship Id="rId18" Type="http://schemas.openxmlformats.org/officeDocument/2006/relationships/hyperlink" Target="http://www.clarita-efraim.com/UploadedFiles/Bougainvillea.ppsx" TargetMode="External"/><Relationship Id="rId3" Type="http://schemas.microsoft.com/office/2007/relationships/hdphoto" Target="../media/hdphoto8.wdp"/><Relationship Id="rId21" Type="http://schemas.openxmlformats.org/officeDocument/2006/relationships/image" Target="../media/image67.jpeg"/><Relationship Id="rId7" Type="http://schemas.openxmlformats.org/officeDocument/2006/relationships/image" Target="../media/image60.jpeg"/><Relationship Id="rId12" Type="http://schemas.openxmlformats.org/officeDocument/2006/relationships/hyperlink" Target="http://www.clarita-efraim.com/UploadedFiles/Delonix%20regia.&#1510;&#1488;&#1500;&#1493;&#1503;%20&#1504;&#1488;&#1492;.ppsx" TargetMode="External"/><Relationship Id="rId17" Type="http://schemas.openxmlformats.org/officeDocument/2006/relationships/image" Target="../media/image65.jpeg"/><Relationship Id="rId2" Type="http://schemas.openxmlformats.org/officeDocument/2006/relationships/image" Target="../media/image59.png"/><Relationship Id="rId16" Type="http://schemas.openxmlformats.org/officeDocument/2006/relationships/hyperlink" Target="http://www.clarita-efraim.com/UploadedFiles/&#1506;&#1510;&#1497;%20&#1495;&#1493;&#1512;&#1497;&#1505;&#1497;&#1492;%20Chorisia%20tree.ppsx" TargetMode="External"/><Relationship Id="rId20" Type="http://schemas.openxmlformats.org/officeDocument/2006/relationships/hyperlink" Target="http://www.clarita-efraim.com/UploadedFiles/&#1491;&#1511;%20&#1508;&#1512;&#1497;%20&#1506;&#1512;&#1502;&#1493;&#1504;&#1497;.pps" TargetMode="External"/><Relationship Id="rId1" Type="http://schemas.openxmlformats.org/officeDocument/2006/relationships/slideLayout" Target="../slideLayouts/slideLayout7.xml"/><Relationship Id="rId6" Type="http://schemas.openxmlformats.org/officeDocument/2006/relationships/hyperlink" Target="http://www.clarita-efraim.com/UploadedFiles/&#1497;&#1493;&#1510;&#1488;&#1497;&#1501;%20&#1502;&#1492;&#1489;&#1497;&#1514;%20100%20&#1502;&#1496;&#1512;%20&#1513;&#1502;&#1488;&#1500;&#1492;%20.ppsx" TargetMode="External"/><Relationship Id="rId11" Type="http://schemas.openxmlformats.org/officeDocument/2006/relationships/image" Target="../media/image62.jpeg"/><Relationship Id="rId5" Type="http://schemas.openxmlformats.org/officeDocument/2006/relationships/hyperlink" Target="mailto:chefetze@netvision.net.il" TargetMode="External"/><Relationship Id="rId15" Type="http://schemas.openxmlformats.org/officeDocument/2006/relationships/image" Target="../media/image64.jpeg"/><Relationship Id="rId23" Type="http://schemas.openxmlformats.org/officeDocument/2006/relationships/image" Target="../media/image68.jpeg"/><Relationship Id="rId10" Type="http://schemas.openxmlformats.org/officeDocument/2006/relationships/hyperlink" Target="http://www.clarita-efraim.com/UploadedFiles/Quisqualis%20indica.ppsx" TargetMode="External"/><Relationship Id="rId19" Type="http://schemas.openxmlformats.org/officeDocument/2006/relationships/image" Target="../media/image66.jpeg"/><Relationship Id="rId4" Type="http://schemas.openxmlformats.org/officeDocument/2006/relationships/hyperlink" Target="http://www.clarita-efraim.com/" TargetMode="External"/><Relationship Id="rId9" Type="http://schemas.openxmlformats.org/officeDocument/2006/relationships/image" Target="../media/image61.jpeg"/><Relationship Id="rId14" Type="http://schemas.openxmlformats.org/officeDocument/2006/relationships/hyperlink" Target="http://www.clarita-efraim.com/UploadedFiles/Bombax%20tree.pps" TargetMode="External"/><Relationship Id="rId22" Type="http://schemas.openxmlformats.org/officeDocument/2006/relationships/hyperlink" Target="http://www.clarita-efraim.com/UploadedFiles/&#1497;&#1493;&#1510;&#1488;&#1497;&#1501;%20&#1502;&#1492;&#1489;&#1497;&#1514;%20&#1502;&#1488;&#1497;-&#1497;&#1493;&#1504;&#1497;%20-&#1502;&#1510;&#1490;&#1514;%20&#1512;&#1488;&#1513;&#1493;&#1504;&#1492;%20.pps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pic>
        <p:nvPicPr>
          <p:cNvPr id="3074" name="Picture 2" descr="https://lh3.googleusercontent.com/QzRNNFGBbzN-GluWRVqDth8ovkp8aLUaWDgS1MBV2dvcmYPCCzOOW_fbcLTTb4n3NGQDSogwBt_WgT83yxHl7Q8tTMD90GImvkd3EOymOXhcYNoPYKHGL-XvKRiAKHTMh6Y49w7LNRbIrF6WObmexsF_vD3xILS8brwdkgf7iZrYiEZafohJftLlyrImVltZTHqWx-TvheJsTqOalrXi9O1w386voMn2hdtUm6RYywBVvrVBSKuCi_AD6rdYk60OWO0FUw4-vnu8iva7YbohHoS1Im6g31Z3lyy7u2pS7rAmSvsCxZJOj5c7-j5iArMHQREdk1a0YnqKhUXqx3Cq8V_j26_TzvVZKdiZER-ykCDGmIZdT-OOQORdt1sqpJpf5hBCTmMv_cSyiWqOB8hLRkUTiO0UowHLhqw7jg7Gk7puXovK8l-qBOmHNjK-7pqdQLdyPm68cfUSvg2K7zJ6-pdc4S9kH_5tKY6r6eaRWKVlMTBpR5KMAcS5xRXnczTIrh1H18f2Yy5Z6ezLCtWMML18Zb3M-hatjOCqs1-H8ZyiFWHCSVjLIpX4Rmicca4wRoPvsJoJpZHrh2YEJMnBNignEWk5obwSbaxUML2mVt7itggtSJPOmkd6z5Et1gGdIf9JMNhECq0gLB8K1fyELItvFF6ehSGNsvygfvq94OOW0yMUNjiahWWfoTiVrjs=w688-h960-no?authuser=0"/>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8388" t="11887" r="6182"/>
          <a:stretch/>
        </p:blipFill>
        <p:spPr bwMode="auto">
          <a:xfrm>
            <a:off x="301924" y="32539"/>
            <a:ext cx="4744529" cy="68281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74973" y="3790276"/>
            <a:ext cx="3786996" cy="1077218"/>
          </a:xfrm>
          <a:prstGeom prst="rect">
            <a:avLst/>
          </a:prstGeom>
          <a:noFill/>
        </p:spPr>
        <p:txBody>
          <a:bodyPr wrap="square" rtlCol="1">
            <a:sp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3200" b="1" dirty="0" smtClean="0">
                <a:ln/>
                <a:solidFill>
                  <a:schemeClr val="accent4">
                    <a:lumMod val="50000"/>
                  </a:schemeClr>
                </a:solidFill>
              </a:rPr>
              <a:t>מאי-יוני. קורונה 2020</a:t>
            </a:r>
          </a:p>
          <a:p>
            <a:pPr algn="ctr"/>
            <a:r>
              <a:rPr lang="he-IL" sz="3200" b="1" dirty="0" smtClean="0">
                <a:ln/>
                <a:solidFill>
                  <a:schemeClr val="accent4">
                    <a:lumMod val="50000"/>
                  </a:schemeClr>
                </a:solidFill>
              </a:rPr>
              <a:t>יוצאים מהבית</a:t>
            </a:r>
            <a:endParaRPr lang="he-IL" sz="3200" b="1" dirty="0">
              <a:ln/>
              <a:solidFill>
                <a:schemeClr val="accent4">
                  <a:lumMod val="50000"/>
                </a:schemeClr>
              </a:solidFill>
            </a:endParaRPr>
          </a:p>
        </p:txBody>
      </p:sp>
      <p:sp>
        <p:nvSpPr>
          <p:cNvPr id="5" name="TextBox 4"/>
          <p:cNvSpPr txBox="1"/>
          <p:nvPr/>
        </p:nvSpPr>
        <p:spPr>
          <a:xfrm>
            <a:off x="6277389" y="6200281"/>
            <a:ext cx="2584580" cy="400110"/>
          </a:xfrm>
          <a:prstGeom prst="rect">
            <a:avLst/>
          </a:prstGeom>
          <a:noFill/>
        </p:spPr>
        <p:txBody>
          <a:bodyPr wrap="square" rtlCol="1">
            <a:spAutoFit/>
            <a:scene3d>
              <a:camera prst="orthographicFront"/>
              <a:lightRig rig="harsh" dir="t"/>
            </a:scene3d>
            <a:sp3d extrusionH="57150" prstMaterial="matte">
              <a:bevelT w="63500" h="12700" prst="angle"/>
              <a:contourClr>
                <a:schemeClr val="bg1">
                  <a:lumMod val="65000"/>
                </a:schemeClr>
              </a:contourClr>
            </a:sp3d>
          </a:bodyPr>
          <a:lstStyle/>
          <a:p>
            <a:r>
              <a:rPr lang="he-IL" sz="2000" b="1" dirty="0" smtClean="0">
                <a:ln/>
                <a:solidFill>
                  <a:schemeClr val="accent4">
                    <a:lumMod val="50000"/>
                  </a:schemeClr>
                </a:solidFill>
              </a:rPr>
              <a:t>מצגת שנייה</a:t>
            </a:r>
            <a:endParaRPr lang="he-IL" sz="2000" b="1" dirty="0">
              <a:ln/>
              <a:solidFill>
                <a:schemeClr val="accent4">
                  <a:lumMod val="50000"/>
                </a:schemeClr>
              </a:solidFill>
            </a:endParaRPr>
          </a:p>
        </p:txBody>
      </p:sp>
    </p:spTree>
    <p:extLst>
      <p:ext uri="{BB962C8B-B14F-4D97-AF65-F5344CB8AC3E}">
        <p14:creationId xmlns:p14="http://schemas.microsoft.com/office/powerpoint/2010/main" val="4204219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extLst>
              <a:ext uri="{28A0092B-C50C-407E-A947-70E740481C1C}">
                <a14:useLocalDpi xmlns:a14="http://schemas.microsoft.com/office/drawing/2010/main" val="0"/>
              </a:ext>
            </a:extLst>
          </a:blip>
          <a:srcRect l="9246" b="8415"/>
          <a:stretch/>
        </p:blipFill>
        <p:spPr>
          <a:xfrm>
            <a:off x="0" y="-23627"/>
            <a:ext cx="9144000" cy="6918650"/>
          </a:xfrm>
          <a:prstGeom prst="rect">
            <a:avLst/>
          </a:prstGeom>
        </p:spPr>
      </p:pic>
      <p:pic>
        <p:nvPicPr>
          <p:cNvPr id="3" name="תמונה 2"/>
          <p:cNvPicPr>
            <a:picLocks noChangeAspect="1"/>
          </p:cNvPicPr>
          <p:nvPr/>
        </p:nvPicPr>
        <p:blipFill rotWithShape="1">
          <a:blip r:embed="rId3">
            <a:extLst>
              <a:ext uri="{28A0092B-C50C-407E-A947-70E740481C1C}">
                <a14:useLocalDpi xmlns:a14="http://schemas.microsoft.com/office/drawing/2010/main" val="0"/>
              </a:ext>
            </a:extLst>
          </a:blip>
          <a:srcRect l="23575" r="15285" b="30365"/>
          <a:stretch/>
        </p:blipFill>
        <p:spPr>
          <a:xfrm>
            <a:off x="319176" y="3920427"/>
            <a:ext cx="2924789" cy="2497626"/>
          </a:xfrm>
          <a:prstGeom prst="rect">
            <a:avLst/>
          </a:prstGeom>
          <a:ln>
            <a:solidFill>
              <a:schemeClr val="bg1"/>
            </a:solidFill>
          </a:ln>
        </p:spPr>
      </p:pic>
      <p:sp>
        <p:nvSpPr>
          <p:cNvPr id="4" name="TextBox 3"/>
          <p:cNvSpPr txBox="1"/>
          <p:nvPr/>
        </p:nvSpPr>
        <p:spPr>
          <a:xfrm>
            <a:off x="3856008" y="402855"/>
            <a:ext cx="2984740" cy="338554"/>
          </a:xfrm>
          <a:prstGeom prst="rect">
            <a:avLst/>
          </a:prstGeom>
          <a:noFill/>
        </p:spPr>
        <p:txBody>
          <a:bodyPr wrap="square" rtlCol="1">
            <a:spAutoFit/>
          </a:bodyPr>
          <a:lstStyle/>
          <a:p>
            <a:pPr algn="ctr"/>
            <a:r>
              <a:rPr lang="he-IL" sz="1600" b="1" dirty="0" smtClean="0"/>
              <a:t>פנדוראה </a:t>
            </a:r>
            <a:r>
              <a:rPr lang="he-IL" sz="1600" b="1" dirty="0" err="1" smtClean="0"/>
              <a:t>יסמינית</a:t>
            </a:r>
            <a:endParaRPr lang="he-IL" sz="1600" b="1" dirty="0"/>
          </a:p>
        </p:txBody>
      </p:sp>
    </p:spTree>
    <p:extLst>
      <p:ext uri="{BB962C8B-B14F-4D97-AF65-F5344CB8AC3E}">
        <p14:creationId xmlns:p14="http://schemas.microsoft.com/office/powerpoint/2010/main" val="3343929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8"/>
            <a:ext cx="9144000" cy="6855942"/>
          </a:xfrm>
          <a:prstGeom prst="rect">
            <a:avLst/>
          </a:prstGeom>
          <a:noFill/>
        </p:spPr>
      </p:pic>
      <p:sp>
        <p:nvSpPr>
          <p:cNvPr id="3" name="TextBox 2"/>
          <p:cNvSpPr txBox="1"/>
          <p:nvPr/>
        </p:nvSpPr>
        <p:spPr>
          <a:xfrm>
            <a:off x="5486400" y="655608"/>
            <a:ext cx="2941607" cy="830997"/>
          </a:xfrm>
          <a:prstGeom prst="rect">
            <a:avLst/>
          </a:prstGeom>
          <a:noFill/>
        </p:spPr>
        <p:txBody>
          <a:bodyPr wrap="square" rtlCol="1">
            <a:spAutoFit/>
          </a:bodyPr>
          <a:lstStyle/>
          <a:p>
            <a:pPr algn="ctr"/>
            <a:r>
              <a:rPr lang="he-IL" sz="1600" b="1" dirty="0" smtClean="0">
                <a:solidFill>
                  <a:schemeClr val="bg1"/>
                </a:solidFill>
              </a:rPr>
              <a:t>ילדי קריית אונו הנגמלים מהמוצצים תולים אותם למזכרת בעץ שמול הספרייה העירונית</a:t>
            </a:r>
            <a:endParaRPr lang="he-IL" sz="1600" b="1" dirty="0">
              <a:solidFill>
                <a:schemeClr val="bg1"/>
              </a:solidFill>
            </a:endParaRPr>
          </a:p>
        </p:txBody>
      </p:sp>
    </p:spTree>
    <p:extLst>
      <p:ext uri="{BB962C8B-B14F-4D97-AF65-F5344CB8AC3E}">
        <p14:creationId xmlns:p14="http://schemas.microsoft.com/office/powerpoint/2010/main" val="1379132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5558" cy="6858000"/>
          </a:xfrm>
          <a:prstGeom prst="rect">
            <a:avLst/>
          </a:prstGeom>
        </p:spPr>
      </p:pic>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583" y="0"/>
            <a:ext cx="5145558" cy="6858000"/>
          </a:xfrm>
          <a:prstGeom prst="rect">
            <a:avLst/>
          </a:prstGeom>
        </p:spPr>
      </p:pic>
    </p:spTree>
    <p:extLst>
      <p:ext uri="{BB962C8B-B14F-4D97-AF65-F5344CB8AC3E}">
        <p14:creationId xmlns:p14="http://schemas.microsoft.com/office/powerpoint/2010/main" val="342273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Tree>
    <p:extLst>
      <p:ext uri="{BB962C8B-B14F-4D97-AF65-F5344CB8AC3E}">
        <p14:creationId xmlns:p14="http://schemas.microsoft.com/office/powerpoint/2010/main" val="1584646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0800000">
            <a:off x="0" y="0"/>
            <a:ext cx="9131570" cy="6848678"/>
          </a:xfrm>
          <a:prstGeom prst="rect">
            <a:avLst/>
          </a:prstGeom>
        </p:spPr>
      </p:pic>
      <p:pic>
        <p:nvPicPr>
          <p:cNvPr id="7170" name="Picture 2" descr="https://lh3.googleusercontent.com/wqAym-NvO-FteQZU-l0u0lamEWvGT66beByTan97EB186vpVbkTQwLCF-t7ilwhWp7sB5SIAdheIqh1ffIepnO2iwhfXa0TIIcVQepeWitcu43vVknyT4EfNp16uzDZEDdtkN2ynF5lJlXHggY40qG-l0qcU7W-qtASgazRsAiei6qZaiVKuyJvE1MOIxu3ZHTGpmRl2hBFtMqErBuVLD_zGsKDu9D_p_vZulK1qZlNAzVaFlVqw_imXz1U3p5luXxtsZZf0vDt5f3KC7POsYH3h8kYIZUY28BiuQs-7eXsBO_Dyzh4jfKuMTBYMgxUhjmLawhCrcPXOPFKDOL0ixIxrAs9kFS9-Hpnaj4aPpzwm-uVPaYu3FwNocAUcxSOaNQguDuBpjApmksX4xLkB82UKBAnMAyNl1A2awscWwLOpGHma0zr51iZKzlx_gaGkF75K1YqiJSAUbQ2T2SjtPoXlN6N_O-Y03Mx-5JF2mryrM6_HSDmwCDG9UtGxJPrEfi3vGnMf-Kl9tBlx7UiTnH3LB-T1Zaga15Zprpy0kt-bWpPrqE32SeDHzCOgv7TNdRDxvwQNcmigiJ0SX34mdAYLt8zyCXLL00VMfrtqnKTWE73hB2eCXy4N7WTHx2g6AUIfFMsXiI8DltZ8-geoWNwfxcMVaG3iS9WduzrTz9GCzd3zvHgojfIXGBFwX4M=w612-h816-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57" y="364787"/>
            <a:ext cx="4708166" cy="6277555"/>
          </a:xfrm>
          <a:prstGeom prst="rect">
            <a:avLst/>
          </a:prstGeom>
          <a:noFill/>
          <a:extLst>
            <a:ext uri="{909E8E84-426E-40DD-AFC4-6F175D3DCCD1}">
              <a14:hiddenFill xmlns:a14="http://schemas.microsoft.com/office/drawing/2010/main">
                <a:solidFill>
                  <a:srgbClr val="FFFFFF"/>
                </a:solidFill>
              </a14:hiddenFill>
            </a:ext>
          </a:extLst>
        </p:spPr>
      </p:pic>
      <p:sp>
        <p:nvSpPr>
          <p:cNvPr id="3" name="חץ למטה 2"/>
          <p:cNvSpPr/>
          <p:nvPr/>
        </p:nvSpPr>
        <p:spPr>
          <a:xfrm rot="4166097">
            <a:off x="3670965" y="3118159"/>
            <a:ext cx="318330" cy="104685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Box 1"/>
          <p:cNvSpPr txBox="1"/>
          <p:nvPr/>
        </p:nvSpPr>
        <p:spPr>
          <a:xfrm>
            <a:off x="5389653" y="5641675"/>
            <a:ext cx="3538687" cy="584775"/>
          </a:xfrm>
          <a:prstGeom prst="rect">
            <a:avLst/>
          </a:prstGeom>
          <a:noFill/>
        </p:spPr>
        <p:txBody>
          <a:bodyPr wrap="square" rtlCol="1">
            <a:spAutoFit/>
          </a:bodyPr>
          <a:lstStyle/>
          <a:p>
            <a:pPr algn="ctr"/>
            <a:r>
              <a:rPr lang="he-IL" sz="1600" b="1" dirty="0" smtClean="0"/>
              <a:t>עברו רק שבועיים, הפריחה נושרת, וכבר רואים את  תרמילי בזרעים מתפתחים... </a:t>
            </a:r>
            <a:endParaRPr lang="he-IL" sz="1600" b="1" dirty="0"/>
          </a:p>
        </p:txBody>
      </p:sp>
    </p:spTree>
    <p:extLst>
      <p:ext uri="{BB962C8B-B14F-4D97-AF65-F5344CB8AC3E}">
        <p14:creationId xmlns:p14="http://schemas.microsoft.com/office/powerpoint/2010/main" val="2142927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
        <p:nvSpPr>
          <p:cNvPr id="3" name="TextBox 2"/>
          <p:cNvSpPr txBox="1"/>
          <p:nvPr/>
        </p:nvSpPr>
        <p:spPr>
          <a:xfrm>
            <a:off x="1802921" y="465826"/>
            <a:ext cx="1785668" cy="369332"/>
          </a:xfrm>
          <a:prstGeom prst="rect">
            <a:avLst/>
          </a:prstGeom>
          <a:noFill/>
        </p:spPr>
        <p:txBody>
          <a:bodyPr wrap="square" rtlCol="1">
            <a:spAutoFit/>
          </a:bodyPr>
          <a:lstStyle/>
          <a:p>
            <a:pPr algn="ctr"/>
            <a:r>
              <a:rPr lang="he-IL" b="1" dirty="0" smtClean="0">
                <a:solidFill>
                  <a:schemeClr val="bg1"/>
                </a:solidFill>
              </a:rPr>
              <a:t>לנטנה </a:t>
            </a:r>
            <a:r>
              <a:rPr lang="he-IL" b="1" dirty="0" err="1" smtClean="0">
                <a:solidFill>
                  <a:schemeClr val="bg1"/>
                </a:solidFill>
              </a:rPr>
              <a:t>לילכית</a:t>
            </a:r>
            <a:endParaRPr lang="he-IL" b="1" dirty="0">
              <a:solidFill>
                <a:schemeClr val="bg1"/>
              </a:solidFill>
            </a:endParaRPr>
          </a:p>
        </p:txBody>
      </p:sp>
    </p:spTree>
    <p:extLst>
      <p:ext uri="{BB962C8B-B14F-4D97-AF65-F5344CB8AC3E}">
        <p14:creationId xmlns:p14="http://schemas.microsoft.com/office/powerpoint/2010/main" val="925153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0800000">
            <a:off x="0" y="0"/>
            <a:ext cx="9131570" cy="6848678"/>
          </a:xfrm>
          <a:prstGeom prst="rect">
            <a:avLst/>
          </a:prstGeom>
        </p:spPr>
      </p:pic>
      <p:pic>
        <p:nvPicPr>
          <p:cNvPr id="23556" name="Picture 4" descr="https://lh3.googleusercontent.com/IMjSnCXSyfCm5cLC0Q94VDoct9_9-A4yyYGYtEdD_mC8qalVP0J9d39TOmiTCK_-xqTRE7vgLLXqcdDpPEHLlyINw2g690AsJo2uMUovTN_6n8-MZmfJwRbJTSeWem7V01S_58IlZ8PQlOamf0tMdUPmIP7ndf_FB-DVJtALn83VfCrew6s1byu3utqrKs_J4HIzKBLvyrnCe8bqJv8y5HB0pG_j1I9A-3revlBOIDB7PYkfaQIQ0PqWgDbmsbLMJkHPiXzQ3QAumRF9YThU6EEbrlWZ1aDjTCoCKSbs6k8lB89NmBqkuBe-zyNY2PgyGx7KZAF_HJWNTWt9k-bl1wcbmJGL6Ott_yb-5DIApBEjLzmCSAB3hWlxWszbxWNzIKRkTzgWP05bNoukVLC9xKn_R8rCCNCW7JYcg-ed_rS7gnG96l2XINHtktVqo2-VZ5h5-HbhurqxjrZkBEVg_pkCr7lnRRy6GrQDXsJnJcpKYDiT60rTVa0cLfjowS2OMKhXg06fdb_oSPdgtQ30--ppCkZ1LSs_H_lodbkb_kEp7hnravJ-KaYnfcMT9jXjq8OBW6rFKEdOxDf_AJJ4SuVkHtOtdVYveZtibzWx0BiPFzTJjw_T8xOOSvPoseuXBG11m52YW5X8hxkJJ-ZlFRZS_rHoDphMp8kIz4tfYS4ehG9f62uh_cYTBTcH1vs=w625-h833-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62" y="301926"/>
            <a:ext cx="4433751" cy="5909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44528" y="5380233"/>
            <a:ext cx="4140679" cy="830997"/>
          </a:xfrm>
          <a:prstGeom prst="rect">
            <a:avLst/>
          </a:prstGeom>
          <a:noFill/>
        </p:spPr>
        <p:txBody>
          <a:bodyPr wrap="square" rtlCol="1">
            <a:spAutoFit/>
          </a:bodyPr>
          <a:lstStyle/>
          <a:p>
            <a:pPr algn="ctr"/>
            <a:r>
              <a:rPr lang="he-IL" sz="1600" b="1" dirty="0" smtClean="0"/>
              <a:t>חוגגים ביחד עם הנכד ירדן יום הולדת.</a:t>
            </a:r>
          </a:p>
          <a:p>
            <a:pPr algn="ctr"/>
            <a:r>
              <a:rPr lang="he-IL" sz="1600" b="1" dirty="0" smtClean="0"/>
              <a:t>...</a:t>
            </a:r>
          </a:p>
          <a:p>
            <a:pPr algn="ctr"/>
            <a:r>
              <a:rPr lang="he-IL" sz="1600" b="1" dirty="0" smtClean="0"/>
              <a:t>ביום 14 בדצמבר 2026 נחגוג 120!!!</a:t>
            </a:r>
            <a:endParaRPr lang="he-IL" sz="1600" b="1" dirty="0"/>
          </a:p>
        </p:txBody>
      </p:sp>
    </p:spTree>
    <p:extLst>
      <p:ext uri="{BB962C8B-B14F-4D97-AF65-F5344CB8AC3E}">
        <p14:creationId xmlns:p14="http://schemas.microsoft.com/office/powerpoint/2010/main" val="1134577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451894" y="4664303"/>
            <a:ext cx="3692106" cy="1077218"/>
          </a:xfrm>
          <a:prstGeom prst="rect">
            <a:avLst/>
          </a:prstGeom>
          <a:noFill/>
        </p:spPr>
        <p:txBody>
          <a:bodyPr wrap="square" rtlCol="1">
            <a:spAutoFit/>
          </a:bodyPr>
          <a:lstStyle/>
          <a:p>
            <a:pPr algn="ctr"/>
            <a:r>
              <a:rPr lang="he-IL" sz="1600" b="1" dirty="0" smtClean="0"/>
              <a:t>קיבלתי מנכדי ירדן ספר זה בעל 1350 דף,</a:t>
            </a:r>
          </a:p>
          <a:p>
            <a:pPr algn="ctr"/>
            <a:r>
              <a:rPr lang="he-IL" sz="1600" b="1" dirty="0" smtClean="0"/>
              <a:t>אינני יודע אם אני אגמור לקרוא אותו לפני שהקורונה תיגמר, או הקורונה תיגמר לפני שאגמור לקרוא את הספר...</a:t>
            </a:r>
            <a:endParaRPr lang="he-IL" sz="1600" b="1" dirty="0"/>
          </a:p>
        </p:txBody>
      </p:sp>
    </p:spTree>
    <p:extLst>
      <p:ext uri="{BB962C8B-B14F-4D97-AF65-F5344CB8AC3E}">
        <p14:creationId xmlns:p14="http://schemas.microsoft.com/office/powerpoint/2010/main" val="2675466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0"/>
            <a:ext cx="9001125" cy="6858000"/>
          </a:xfrm>
          <a:prstGeom prst="rect">
            <a:avLst/>
          </a:prstGeom>
        </p:spPr>
      </p:pic>
      <p:sp>
        <p:nvSpPr>
          <p:cNvPr id="2" name="TextBox 1"/>
          <p:cNvSpPr txBox="1"/>
          <p:nvPr/>
        </p:nvSpPr>
        <p:spPr>
          <a:xfrm>
            <a:off x="3795623" y="6398214"/>
            <a:ext cx="5037826" cy="338554"/>
          </a:xfrm>
          <a:prstGeom prst="rect">
            <a:avLst/>
          </a:prstGeom>
          <a:noFill/>
        </p:spPr>
        <p:txBody>
          <a:bodyPr wrap="square" rtlCol="1">
            <a:spAutoFit/>
          </a:bodyPr>
          <a:lstStyle/>
          <a:p>
            <a:pPr algn="ctr"/>
            <a:r>
              <a:rPr lang="he-IL" sz="1600" b="1" dirty="0" smtClean="0"/>
              <a:t>ציור מהבידוד של החברה שלנו חנה כהנא</a:t>
            </a:r>
            <a:endParaRPr lang="he-IL" sz="1600" b="1" dirty="0"/>
          </a:p>
        </p:txBody>
      </p:sp>
    </p:spTree>
    <p:extLst>
      <p:ext uri="{BB962C8B-B14F-4D97-AF65-F5344CB8AC3E}">
        <p14:creationId xmlns:p14="http://schemas.microsoft.com/office/powerpoint/2010/main" val="36036405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0" y="0"/>
            <a:ext cx="9131570" cy="6848678"/>
          </a:xfrm>
          <a:prstGeom prst="rect">
            <a:avLst/>
          </a:prstGeom>
        </p:spPr>
      </p:pic>
      <p:pic>
        <p:nvPicPr>
          <p:cNvPr id="29702" name="Picture 6" descr="https://lh3.googleusercontent.com/2sduwSWfkSZB1zRSunkOjYx9GjNjSkgeF8fR5f4Jv4hs0DKCtJZLLh5vaTZUM64rI-2culkHwmj75EkgHKAHzuedmGzWvgqR58FmczBO_3YOi-ydgZD4LhfAl7R6P_Bx98c8kYPjqAE9m7qVcZiYwDbyllyd06aiHGiolJOj_m7x3wcTcSXeQmzIRUh84M9O8bGT560d8Nvi8cNK3iaeCftLpivgQ_gAKJ6IHwXqs9UFH2ZRQyqlROasU7gny7dbG3YrJdZYlOsWV-ogS1wEQK2RjOy5SoBuIzP8XCVYhhf_yUamIwhVaDfKtJFujI7vn6j3HyjoUMO3LOQ94zVwL__LaSIkI-mGyFXFJUB-_FTBiV7SJGdzh2RSW6H796N5yJKelG8ug1xgTeTimKgYMEz0cwMHxGJcUL5-aDdHd2SBmlWLAOmEEpP0K9LwVQC474hUGuPpeGJY88pxGlVDgQBGH-juEx1VxhHIjLTvPm56GeDLZnhJq27vcq44ZrvBHH307z19kUFE1hDy3DEiZ7Nd2jZhZ3zv3bZvOL9Z0doSolQnIF5wEXIPlJHHAm5iy1RRYr_6AO_diwS7OWTNsOMUdMLfiXp5OFRXHAa0NpqvBLpbUhCRyxOZDu90Rblth7kL_Aq5jsBejiZTxHM_HTHJylAjOrP0EINQhwjwXOUeaJfim-J0QWg2ehhXcHk=w625-h833-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2" y="474453"/>
            <a:ext cx="4575987" cy="6098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4475" y="586596"/>
            <a:ext cx="3381555" cy="830997"/>
          </a:xfrm>
          <a:prstGeom prst="rect">
            <a:avLst/>
          </a:prstGeom>
          <a:noFill/>
        </p:spPr>
        <p:txBody>
          <a:bodyPr wrap="square" rtlCol="1">
            <a:spAutoFit/>
          </a:bodyPr>
          <a:lstStyle/>
          <a:p>
            <a:pPr algn="ctr"/>
            <a:r>
              <a:rPr lang="he-IL" sz="1600" b="1" dirty="0" smtClean="0"/>
              <a:t>הדרורים והמיינות ההודיות באות לבקר, והן לא שומרות על מרחק של שני מטרים כפי שדרוש... </a:t>
            </a:r>
            <a:endParaRPr lang="he-IL" sz="1600" b="1" dirty="0"/>
          </a:p>
        </p:txBody>
      </p:sp>
    </p:spTree>
    <p:extLst>
      <p:ext uri="{BB962C8B-B14F-4D97-AF65-F5344CB8AC3E}">
        <p14:creationId xmlns:p14="http://schemas.microsoft.com/office/powerpoint/2010/main" val="813857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 r="14853" b="26037"/>
          <a:stretch/>
        </p:blipFill>
        <p:spPr>
          <a:xfrm>
            <a:off x="0" y="-1"/>
            <a:ext cx="9143224" cy="6978771"/>
          </a:xfrm>
          <a:prstGeom prst="rect">
            <a:avLst/>
          </a:prstGeom>
        </p:spPr>
      </p:pic>
      <p:sp>
        <p:nvSpPr>
          <p:cNvPr id="2" name="TextBox 1"/>
          <p:cNvSpPr txBox="1"/>
          <p:nvPr/>
        </p:nvSpPr>
        <p:spPr>
          <a:xfrm>
            <a:off x="448573" y="1779384"/>
            <a:ext cx="8462513" cy="5755422"/>
          </a:xfrm>
          <a:prstGeom prst="rect">
            <a:avLst/>
          </a:prstGeom>
          <a:noFill/>
        </p:spPr>
        <p:txBody>
          <a:bodyPr wrap="square" rtlCol="1">
            <a:spAutoFit/>
          </a:bodyPr>
          <a:lstStyle/>
          <a:p>
            <a:pPr algn="ctr"/>
            <a:r>
              <a:rPr lang="he-IL" sz="1600" b="1" dirty="0" smtClean="0"/>
              <a:t>במצגת המשך זו, אנו ממשיכים להתבונן בסביבה הקרובה שלנו, בסקרנות ובתשומת לב.</a:t>
            </a:r>
          </a:p>
          <a:p>
            <a:pPr algn="ctr"/>
            <a:endParaRPr lang="he-IL" sz="1600" b="1" dirty="0"/>
          </a:p>
          <a:p>
            <a:pPr algn="ctr"/>
            <a:r>
              <a:rPr lang="he-IL" sz="1600" b="1" dirty="0" smtClean="0"/>
              <a:t>אין יום שאנו לא רואים דברים חדשים ולומדים משהו נוסף על תהליכי הטבע המתרחשים מדי יום ביומו. </a:t>
            </a:r>
          </a:p>
          <a:p>
            <a:pPr algn="ctr"/>
            <a:endParaRPr lang="he-IL" sz="1600" b="1" dirty="0"/>
          </a:p>
          <a:p>
            <a:pPr algn="ctr"/>
            <a:r>
              <a:rPr lang="he-IL" sz="1600" b="1" dirty="0" smtClean="0"/>
              <a:t>אפשר לראות כמעט בכל צמח פורח נחיל פעלתני של חרקים ודבורים העוברים מפרח לפרח ומפרים אותם... ואחרי מספר שבועות מתחילים לצמוח הפירות או תרמילי או הלקטי הזרעים, כל צמח על פי דרכו.</a:t>
            </a:r>
          </a:p>
          <a:p>
            <a:pPr algn="ctr"/>
            <a:endParaRPr lang="he-IL" sz="1600" b="1" dirty="0"/>
          </a:p>
          <a:p>
            <a:pPr algn="ctr"/>
            <a:r>
              <a:rPr lang="he-IL" sz="1600" b="1" dirty="0" smtClean="0"/>
              <a:t>ולא לשכוח להביט למעלה, לעננים העוברים מול עינינו, ולפעמים להקות ציפורים חולפות בשמים, ולפעמים רואים ציפורים נחים בחוטי החשמל...</a:t>
            </a:r>
          </a:p>
          <a:p>
            <a:pPr algn="ctr"/>
            <a:endParaRPr lang="he-IL" sz="1600" b="1" dirty="0"/>
          </a:p>
          <a:p>
            <a:pPr algn="ctr"/>
            <a:r>
              <a:rPr lang="he-IL" sz="1600" b="1" dirty="0" smtClean="0"/>
              <a:t>בימים קשים אלא, שאנו לא רואים את סופם, אנו חייבים למצוא עניין בכל רחוב ורחוב, </a:t>
            </a:r>
          </a:p>
          <a:p>
            <a:pPr algn="ctr"/>
            <a:r>
              <a:rPr lang="he-IL" sz="1600" b="1" dirty="0" smtClean="0"/>
              <a:t>בכול צמח וצמח...</a:t>
            </a:r>
          </a:p>
          <a:p>
            <a:pPr algn="ctr"/>
            <a:endParaRPr lang="he-IL" sz="1600" b="1" dirty="0"/>
          </a:p>
          <a:p>
            <a:pPr algn="ctr"/>
            <a:r>
              <a:rPr lang="he-IL" sz="1600" b="1" dirty="0" smtClean="0"/>
              <a:t>העצים שהיו מלאי פרחים מתמלאים עכשיו בפרות, ליצי, מנגו, פקנים, מנגו...</a:t>
            </a:r>
          </a:p>
          <a:p>
            <a:pPr algn="ctr"/>
            <a:endParaRPr lang="he-IL" sz="1600" b="1" dirty="0"/>
          </a:p>
          <a:p>
            <a:pPr algn="ctr"/>
            <a:r>
              <a:rPr lang="he-IL" sz="1600" b="1" dirty="0" smtClean="0"/>
              <a:t>אנו נפגשים לעתים לא קרובים עם בני המשפחה, וחוגגים ימי-הולדת, לפעמים מרחוק, </a:t>
            </a:r>
          </a:p>
          <a:p>
            <a:pPr algn="ctr"/>
            <a:r>
              <a:rPr lang="he-IL" sz="1600" b="1" dirty="0" smtClean="0"/>
              <a:t>לפעמים בגינות הפתוחות</a:t>
            </a:r>
          </a:p>
          <a:p>
            <a:pPr algn="ctr"/>
            <a:endParaRPr lang="he-IL" sz="1600" b="1" dirty="0"/>
          </a:p>
          <a:p>
            <a:pPr algn="ctr"/>
            <a:endParaRPr lang="he-IL" sz="1600" b="1" dirty="0" smtClean="0"/>
          </a:p>
          <a:p>
            <a:pPr algn="ctr"/>
            <a:r>
              <a:rPr lang="he-IL" sz="1600" b="1" dirty="0" smtClean="0"/>
              <a:t> </a:t>
            </a:r>
          </a:p>
          <a:p>
            <a:pPr algn="ctr"/>
            <a:endParaRPr lang="he-IL" sz="1600" b="1" dirty="0"/>
          </a:p>
          <a:p>
            <a:pPr algn="ctr"/>
            <a:endParaRPr lang="he-IL" sz="1600" b="1" dirty="0"/>
          </a:p>
        </p:txBody>
      </p:sp>
    </p:spTree>
    <p:extLst>
      <p:ext uri="{BB962C8B-B14F-4D97-AF65-F5344CB8AC3E}">
        <p14:creationId xmlns:p14="http://schemas.microsoft.com/office/powerpoint/2010/main" val="521944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0800000">
            <a:off x="0" y="0"/>
            <a:ext cx="9131570" cy="6848678"/>
          </a:xfrm>
          <a:prstGeom prst="rect">
            <a:avLst/>
          </a:prstGeom>
        </p:spPr>
      </p:pic>
      <p:pic>
        <p:nvPicPr>
          <p:cNvPr id="29698" name="Picture 2" descr="https://lh3.googleusercontent.com/Jje2muMwxzi7G1DMpM2dS-tmtEta60t8a7YPoxqV2bkFI78tVFfKSCKrUne1yndNDHFgdZsn4onbATvV59NUR2WrqOPBjxkrSsnXUdTgOCbEVFsRIeg9B6x0sUrPMw2jXnRHs_dZLVOhFMBAEmy0ZEIfGR0MgnXa1HCTtOf7xAX4_-hYW2BfaIeGtSnAvrquNTaRQEUxp-N8at6bnn2vDJ-BJ_VDG7Wxe-DZ0UXu5ZnTZ9ltuabp-0gPHSx7NaCMu-by3yWrTPnwONiRvcdT-2qywMwhsL3HTbx5P4zip-vmyOnkKmOjK8OJ14CyTUYwGour2QYMHsIcx00CYx2yPzCLhwAlspdNCUXFEcYRX43Y0fl0WlRygF0ZkIV7OXR0Oa3f8IUiH79nCS3etltZhY4G33toJ25EirRaeFYs1jXcnlv2UZ2VrI5beQgs0OoGGxEUPnEYa4Kl5YzSgzRGCcEy_tPSVhi-V7nB88VXRxdOZ_V-eO2TwaQijjxmaX_4JnzaUwo4JVzoP6Un7wGTUweXHlUb4qtNXIINfJW0YAZqCHdt4jGZSGpgRo8b67-7RVjUSoUwZA_XPiGlzLoBtsTNWn9nCx08Djf6d8U36vYTRCSRKARrnf4HNmh5DJLyzNGBpkCfIKi-O2mWSAu_JNEBC2JqQXEuyQ7P2mM6c-wt42xiinY51tOkiluDXkE=w1111-h833-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r="27697" b="33257"/>
          <a:stretch/>
        </p:blipFill>
        <p:spPr bwMode="auto">
          <a:xfrm>
            <a:off x="117850" y="741872"/>
            <a:ext cx="7827250" cy="541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791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Tree>
    <p:extLst>
      <p:ext uri="{BB962C8B-B14F-4D97-AF65-F5344CB8AC3E}">
        <p14:creationId xmlns:p14="http://schemas.microsoft.com/office/powerpoint/2010/main" val="3141867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0800000">
            <a:off x="0" y="0"/>
            <a:ext cx="9131570" cy="6848678"/>
          </a:xfrm>
          <a:prstGeom prst="rect">
            <a:avLst/>
          </a:prstGeom>
        </p:spPr>
      </p:pic>
      <p:pic>
        <p:nvPicPr>
          <p:cNvPr id="30724" name="Picture 4" descr="https://lh3.googleusercontent.com/fckeUYyTDWMxWXQhSwbZ07Y5_ha8-7cd19N0G_Kx_RfAk4uyx7eG0maoijegGdIgo65EF_XUPs-bG74aUHzxP9IdQUT-S0TQCfMW3Q-UjgPiuc0gjw4KyYrzTY9osOViWoNMLUxbn-XSDChaPppWli6oXGc4BtkMp3n-eqmBSu62BfjtvPHm4gD2b6LeCXcQVqFb464DGjO0cvmt6rgv4xceTGNl9doFpexBvqpz2FolVd2er-t4QixZlha-U7KzU8KqQu7Y7dp80UiejYXl_EQv8dvoP1qRzBxfDKU53ZnJOlmb4fA3i4ddkNOom2pQwDQPC9eDr6ySEdqiSaLiW8wfJFiIrjkG_7u3lZxkRuVLJ7eLmnqAwjYQMJFqucv3ZjpcxcaH56B6qTAH6Fzx7YKRWhoD8nIC1zI4_sZ8-DhTrMsNZKzBhSR1k6ctgk_iY_6P6eH9nKNsIWt1qKrdYyjLO2Ntubw7Y0V_qW2oZ1eCzOg5YfMesN-ExeuNkq5gFZMCU9tyqm8OgMnVThhK__GT5O5EqJsMBbA1Hy55oDmIb_UqWo2sGoKpkiAyzOcVawcAdlWMhr8NItDmDn6d1zm5fAooovdYkFLVzfPisspP2VXOPFw8d-70YvtPPX18JIXgpupv8AJAAtcoNZNGUPtEoHTZOcFOWA3jHe2HPPqcQOxmdOXhxcSrUsGe11c=w1111-h833-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15" y="776376"/>
            <a:ext cx="7168103" cy="5374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23426" y="972198"/>
            <a:ext cx="2907102" cy="338554"/>
          </a:xfrm>
          <a:prstGeom prst="rect">
            <a:avLst/>
          </a:prstGeom>
          <a:noFill/>
        </p:spPr>
        <p:txBody>
          <a:bodyPr wrap="square" rtlCol="1">
            <a:spAutoFit/>
          </a:bodyPr>
          <a:lstStyle/>
          <a:p>
            <a:pPr algn="ctr"/>
            <a:r>
              <a:rPr lang="he-IL" sz="1600" b="1" dirty="0"/>
              <a:t>אקליפטוס </a:t>
            </a:r>
            <a:r>
              <a:rPr lang="he-IL" sz="1600" b="1" dirty="0" smtClean="0"/>
              <a:t>טורלי במלוא הפריחה</a:t>
            </a:r>
            <a:endParaRPr lang="he-IL" sz="1600" b="1" dirty="0"/>
          </a:p>
        </p:txBody>
      </p:sp>
    </p:spTree>
    <p:extLst>
      <p:ext uri="{BB962C8B-B14F-4D97-AF65-F5344CB8AC3E}">
        <p14:creationId xmlns:p14="http://schemas.microsoft.com/office/powerpoint/2010/main" val="2348248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Tree>
    <p:extLst>
      <p:ext uri="{BB962C8B-B14F-4D97-AF65-F5344CB8AC3E}">
        <p14:creationId xmlns:p14="http://schemas.microsoft.com/office/powerpoint/2010/main" val="939223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 y="0"/>
            <a:ext cx="9141429" cy="6858000"/>
          </a:xfrm>
          <a:prstGeom prst="rect">
            <a:avLst/>
          </a:prstGeom>
        </p:spPr>
      </p:pic>
      <p:sp>
        <p:nvSpPr>
          <p:cNvPr id="3" name="TextBox 2"/>
          <p:cNvSpPr txBox="1"/>
          <p:nvPr/>
        </p:nvSpPr>
        <p:spPr>
          <a:xfrm>
            <a:off x="4572000" y="6055742"/>
            <a:ext cx="4468485" cy="338554"/>
          </a:xfrm>
          <a:prstGeom prst="rect">
            <a:avLst/>
          </a:prstGeom>
          <a:noFill/>
        </p:spPr>
        <p:txBody>
          <a:bodyPr wrap="square" rtlCol="1">
            <a:spAutoFit/>
          </a:bodyPr>
          <a:lstStyle/>
          <a:p>
            <a:pPr algn="ctr"/>
            <a:r>
              <a:rPr lang="he-IL" sz="1600" b="1" dirty="0" smtClean="0">
                <a:solidFill>
                  <a:schemeClr val="bg1"/>
                </a:solidFill>
              </a:rPr>
              <a:t>ציפור בודדה בבית מוגן ממתינה לבן זוג לבן זוג...</a:t>
            </a:r>
            <a:endParaRPr lang="he-IL" sz="1600" b="1" dirty="0">
              <a:solidFill>
                <a:schemeClr val="bg1"/>
              </a:solidFill>
            </a:endParaRPr>
          </a:p>
        </p:txBody>
      </p:sp>
    </p:spTree>
    <p:extLst>
      <p:ext uri="{BB962C8B-B14F-4D97-AF65-F5344CB8AC3E}">
        <p14:creationId xmlns:p14="http://schemas.microsoft.com/office/powerpoint/2010/main" val="10545069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
        <p:nvSpPr>
          <p:cNvPr id="3" name="TextBox 2"/>
          <p:cNvSpPr txBox="1"/>
          <p:nvPr/>
        </p:nvSpPr>
        <p:spPr>
          <a:xfrm>
            <a:off x="4063042" y="6297282"/>
            <a:ext cx="2432649" cy="369332"/>
          </a:xfrm>
          <a:prstGeom prst="rect">
            <a:avLst/>
          </a:prstGeom>
          <a:noFill/>
        </p:spPr>
        <p:txBody>
          <a:bodyPr wrap="square" rtlCol="1">
            <a:spAutoFit/>
          </a:bodyPr>
          <a:lstStyle/>
          <a:p>
            <a:r>
              <a:rPr lang="en-US" b="1" dirty="0" err="1" smtClean="0">
                <a:solidFill>
                  <a:schemeClr val="accent6">
                    <a:lumMod val="40000"/>
                    <a:lumOff val="60000"/>
                  </a:schemeClr>
                </a:solidFill>
              </a:rPr>
              <a:t>Caliandra</a:t>
            </a:r>
            <a:endParaRPr lang="he-IL" b="1" dirty="0">
              <a:solidFill>
                <a:schemeClr val="accent6">
                  <a:lumMod val="40000"/>
                  <a:lumOff val="60000"/>
                </a:schemeClr>
              </a:solidFill>
            </a:endParaRPr>
          </a:p>
        </p:txBody>
      </p:sp>
    </p:spTree>
    <p:extLst>
      <p:ext uri="{BB962C8B-B14F-4D97-AF65-F5344CB8AC3E}">
        <p14:creationId xmlns:p14="http://schemas.microsoft.com/office/powerpoint/2010/main" val="1269561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3" y="0"/>
            <a:ext cx="9098733" cy="6858000"/>
          </a:xfrm>
          <a:prstGeom prst="rect">
            <a:avLst/>
          </a:prstGeom>
        </p:spPr>
      </p:pic>
      <p:sp>
        <p:nvSpPr>
          <p:cNvPr id="3" name="TextBox 2"/>
          <p:cNvSpPr txBox="1"/>
          <p:nvPr/>
        </p:nvSpPr>
        <p:spPr>
          <a:xfrm>
            <a:off x="2001328" y="6167887"/>
            <a:ext cx="2984740" cy="338554"/>
          </a:xfrm>
          <a:prstGeom prst="rect">
            <a:avLst/>
          </a:prstGeom>
          <a:noFill/>
        </p:spPr>
        <p:txBody>
          <a:bodyPr wrap="square" rtlCol="1">
            <a:spAutoFit/>
          </a:bodyPr>
          <a:lstStyle/>
          <a:p>
            <a:r>
              <a:rPr lang="he-IL" sz="1600" b="1" dirty="0" smtClean="0">
                <a:solidFill>
                  <a:schemeClr val="bg1"/>
                </a:solidFill>
              </a:rPr>
              <a:t>עצי הלגסטרומיה מתחילים לפרוח </a:t>
            </a:r>
            <a:endParaRPr lang="he-IL" sz="1600" b="1" dirty="0">
              <a:solidFill>
                <a:schemeClr val="bg1"/>
              </a:solidFill>
            </a:endParaRPr>
          </a:p>
        </p:txBody>
      </p:sp>
    </p:spTree>
    <p:extLst>
      <p:ext uri="{BB962C8B-B14F-4D97-AF65-F5344CB8AC3E}">
        <p14:creationId xmlns:p14="http://schemas.microsoft.com/office/powerpoint/2010/main" val="2026370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
            <a:ext cx="9144000" cy="6856246"/>
          </a:xfrm>
          <a:prstGeom prst="rect">
            <a:avLst/>
          </a:prstGeom>
        </p:spPr>
      </p:pic>
      <p:sp>
        <p:nvSpPr>
          <p:cNvPr id="3" name="TextBox 2"/>
          <p:cNvSpPr txBox="1"/>
          <p:nvPr/>
        </p:nvSpPr>
        <p:spPr>
          <a:xfrm>
            <a:off x="2398144" y="2216990"/>
            <a:ext cx="3140015" cy="590814"/>
          </a:xfrm>
          <a:prstGeom prst="rect">
            <a:avLst/>
          </a:prstGeom>
          <a:noFill/>
        </p:spPr>
        <p:txBody>
          <a:bodyPr wrap="square" rtlCol="1">
            <a:spAutoFit/>
          </a:bodyPr>
          <a:lstStyle/>
          <a:p>
            <a:pPr algn="ctr"/>
            <a:r>
              <a:rPr lang="he-IL" sz="1600" b="1" dirty="0" smtClean="0">
                <a:solidFill>
                  <a:schemeClr val="bg1"/>
                </a:solidFill>
              </a:rPr>
              <a:t>תרמילי </a:t>
            </a:r>
            <a:r>
              <a:rPr lang="he-IL" sz="1600" b="1" dirty="0" err="1" smtClean="0">
                <a:solidFill>
                  <a:schemeClr val="bg1"/>
                </a:solidFill>
              </a:rPr>
              <a:t>השרעים</a:t>
            </a:r>
            <a:r>
              <a:rPr lang="he-IL" sz="1600" b="1" dirty="0" smtClean="0">
                <a:solidFill>
                  <a:schemeClr val="bg1"/>
                </a:solidFill>
              </a:rPr>
              <a:t> של הספלול הנאה שהסתתרו מאחורי שיחים אחרים</a:t>
            </a:r>
            <a:endParaRPr lang="he-IL" sz="1600" b="1" dirty="0">
              <a:solidFill>
                <a:schemeClr val="bg1"/>
              </a:solidFill>
            </a:endParaRPr>
          </a:p>
        </p:txBody>
      </p:sp>
    </p:spTree>
    <p:extLst>
      <p:ext uri="{BB962C8B-B14F-4D97-AF65-F5344CB8AC3E}">
        <p14:creationId xmlns:p14="http://schemas.microsoft.com/office/powerpoint/2010/main" val="2579429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10800000">
            <a:off x="0" y="0"/>
            <a:ext cx="9131570" cy="6848678"/>
          </a:xfrm>
          <a:prstGeom prst="rect">
            <a:avLst/>
          </a:prstGeom>
        </p:spPr>
      </p:pic>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54" y="0"/>
            <a:ext cx="5139797" cy="6858000"/>
          </a:xfrm>
          <a:prstGeom prst="rect">
            <a:avLst/>
          </a:prstGeom>
        </p:spPr>
      </p:pic>
      <p:sp>
        <p:nvSpPr>
          <p:cNvPr id="3" name="TextBox 2"/>
          <p:cNvSpPr txBox="1"/>
          <p:nvPr/>
        </p:nvSpPr>
        <p:spPr>
          <a:xfrm>
            <a:off x="5330352" y="802257"/>
            <a:ext cx="3709358" cy="830997"/>
          </a:xfrm>
          <a:prstGeom prst="rect">
            <a:avLst/>
          </a:prstGeom>
          <a:noFill/>
        </p:spPr>
        <p:txBody>
          <a:bodyPr wrap="square" rtlCol="1">
            <a:spAutoFit/>
          </a:bodyPr>
          <a:lstStyle/>
          <a:p>
            <a:pPr algn="ctr"/>
            <a:r>
              <a:rPr lang="he-IL" sz="1600" b="1" dirty="0" smtClean="0"/>
              <a:t>כשיצאנו לטיול, כל פרחי האלמון היו אדומים</a:t>
            </a:r>
          </a:p>
          <a:p>
            <a:pPr algn="ctr"/>
            <a:r>
              <a:rPr lang="he-IL" sz="1600" b="1" dirty="0" smtClean="0"/>
              <a:t>אבל כשחזרנו, פרחים חדשים לבנים וריחניים החלו להיפתח באותו הצמח</a:t>
            </a:r>
            <a:endParaRPr lang="he-IL" sz="1600" b="1" dirty="0"/>
          </a:p>
        </p:txBody>
      </p:sp>
    </p:spTree>
    <p:extLst>
      <p:ext uri="{BB962C8B-B14F-4D97-AF65-F5344CB8AC3E}">
        <p14:creationId xmlns:p14="http://schemas.microsoft.com/office/powerpoint/2010/main" val="3477242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
        <p:nvSpPr>
          <p:cNvPr id="3" name="TextBox 2"/>
          <p:cNvSpPr txBox="1"/>
          <p:nvPr/>
        </p:nvSpPr>
        <p:spPr>
          <a:xfrm>
            <a:off x="1" y="5883215"/>
            <a:ext cx="4097546" cy="738664"/>
          </a:xfrm>
          <a:prstGeom prst="rect">
            <a:avLst/>
          </a:prstGeom>
          <a:noFill/>
        </p:spPr>
        <p:txBody>
          <a:bodyPr wrap="square" rtlCol="1">
            <a:spAutoFit/>
          </a:bodyPr>
          <a:lstStyle/>
          <a:p>
            <a:pPr algn="ctr"/>
            <a:r>
              <a:rPr lang="he-IL" sz="1400" b="1" dirty="0" smtClean="0"/>
              <a:t>וראינו תופעה חדשה שלא שמנו לב אליה קודם...</a:t>
            </a:r>
          </a:p>
          <a:p>
            <a:pPr algn="ctr"/>
            <a:r>
              <a:rPr lang="he-IL" sz="1400" b="1" dirty="0" smtClean="0"/>
              <a:t>באותה השעה, ברחוב אחר, באלמון שפנה לכיוון דרום </a:t>
            </a:r>
          </a:p>
          <a:p>
            <a:pPr algn="ctr"/>
            <a:r>
              <a:rPr lang="he-IL" sz="1400" b="1" dirty="0" smtClean="0"/>
              <a:t>עדיין לא נפתחו הפרחים</a:t>
            </a:r>
            <a:endParaRPr lang="he-IL" sz="1400" b="1" dirty="0"/>
          </a:p>
        </p:txBody>
      </p:sp>
    </p:spTree>
    <p:extLst>
      <p:ext uri="{BB962C8B-B14F-4D97-AF65-F5344CB8AC3E}">
        <p14:creationId xmlns:p14="http://schemas.microsoft.com/office/powerpoint/2010/main" val="2535753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0800000">
            <a:off x="0" y="0"/>
            <a:ext cx="9131570" cy="6848678"/>
          </a:xfrm>
          <a:prstGeom prst="rect">
            <a:avLst/>
          </a:prstGeom>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27" y="1449238"/>
            <a:ext cx="7420406" cy="5037825"/>
          </a:xfrm>
          <a:prstGeom prst="rect">
            <a:avLst/>
          </a:prstGeom>
          <a:ln w="12700">
            <a:solidFill>
              <a:schemeClr val="accent4">
                <a:lumMod val="50000"/>
              </a:schemeClr>
            </a:solidFill>
          </a:ln>
        </p:spPr>
      </p:pic>
      <p:sp>
        <p:nvSpPr>
          <p:cNvPr id="4" name="TextBox 3"/>
          <p:cNvSpPr txBox="1"/>
          <p:nvPr/>
        </p:nvSpPr>
        <p:spPr>
          <a:xfrm>
            <a:off x="1984075" y="161314"/>
            <a:ext cx="5512279" cy="584775"/>
          </a:xfrm>
          <a:prstGeom prst="rect">
            <a:avLst/>
          </a:prstGeom>
          <a:noFill/>
        </p:spPr>
        <p:txBody>
          <a:bodyPr wrap="square" rtlCol="1">
            <a:spAutoFit/>
          </a:bodyPr>
          <a:lstStyle/>
          <a:p>
            <a:pPr algn="ctr"/>
            <a:r>
              <a:rPr lang="he-IL" sz="1600" b="1" dirty="0" smtClean="0"/>
              <a:t>הנכם מוזמנים לצפות במצגת הראשונה:</a:t>
            </a:r>
          </a:p>
          <a:p>
            <a:pPr algn="ctr"/>
            <a:endParaRPr lang="he-IL" sz="1600" b="1" dirty="0"/>
          </a:p>
        </p:txBody>
      </p:sp>
      <p:graphicFrame>
        <p:nvGraphicFramePr>
          <p:cNvPr id="5" name="טבלה 4"/>
          <p:cNvGraphicFramePr>
            <a:graphicFrameLocks noGrp="1"/>
          </p:cNvGraphicFramePr>
          <p:nvPr>
            <p:extLst>
              <p:ext uri="{D42A27DB-BD31-4B8C-83A1-F6EECF244321}">
                <p14:modId xmlns:p14="http://schemas.microsoft.com/office/powerpoint/2010/main" val="2234239068"/>
              </p:ext>
            </p:extLst>
          </p:nvPr>
        </p:nvGraphicFramePr>
        <p:xfrm>
          <a:off x="2363638" y="574423"/>
          <a:ext cx="4520242" cy="640080"/>
        </p:xfrm>
        <a:graphic>
          <a:graphicData uri="http://schemas.openxmlformats.org/drawingml/2006/table">
            <a:tbl>
              <a:tblPr/>
              <a:tblGrid>
                <a:gridCol w="4520242">
                  <a:extLst>
                    <a:ext uri="{9D8B030D-6E8A-4147-A177-3AD203B41FA5}">
                      <a16:colId xmlns:a16="http://schemas.microsoft.com/office/drawing/2014/main" val="774629886"/>
                    </a:ext>
                  </a:extLst>
                </a:gridCol>
              </a:tblGrid>
              <a:tr h="0">
                <a:tc>
                  <a:txBody>
                    <a:bodyPr/>
                    <a:lstStyle/>
                    <a:p>
                      <a:pPr algn="ctr" rtl="1"/>
                      <a:r>
                        <a:rPr lang="he-IL" b="1" u="none" strike="noStrike" dirty="0">
                          <a:solidFill>
                            <a:srgbClr val="000000"/>
                          </a:solidFill>
                          <a:effectLst/>
                          <a:latin typeface="Arial" panose="020B0604020202020204" pitchFamily="34" charset="0"/>
                          <a:hlinkClick r:id="rId5"/>
                        </a:rPr>
                        <a:t>יוצאים מהבית מאי יוני</a:t>
                      </a:r>
                      <a:br>
                        <a:rPr lang="he-IL" b="1" u="none" strike="noStrike" dirty="0">
                          <a:solidFill>
                            <a:srgbClr val="000000"/>
                          </a:solidFill>
                          <a:effectLst/>
                          <a:latin typeface="Arial" panose="020B0604020202020204" pitchFamily="34" charset="0"/>
                          <a:hlinkClick r:id="rId5"/>
                        </a:rPr>
                      </a:br>
                      <a:r>
                        <a:rPr lang="he-IL" b="1" u="none" strike="noStrike" dirty="0">
                          <a:solidFill>
                            <a:srgbClr val="000000"/>
                          </a:solidFill>
                          <a:effectLst/>
                          <a:latin typeface="Arial" panose="020B0604020202020204" pitchFamily="34" charset="0"/>
                          <a:hlinkClick r:id="rId5"/>
                        </a:rPr>
                        <a:t>מצגת ראשונה</a:t>
                      </a:r>
                      <a:endParaRPr lang="he-IL" u="none" strike="noStrike" dirty="0">
                        <a:solidFill>
                          <a:srgbClr val="000000"/>
                        </a:solidFill>
                        <a:effectLst/>
                        <a:latin typeface="Arial" panose="020B0604020202020204" pitchFamily="34" charset="0"/>
                      </a:endParaRPr>
                    </a:p>
                  </a:txBody>
                  <a:tcPr marL="285750" marR="95250">
                    <a:lnL>
                      <a:noFill/>
                    </a:lnL>
                    <a:lnR>
                      <a:noFill/>
                    </a:lnR>
                    <a:lnT>
                      <a:noFill/>
                    </a:lnT>
                    <a:lnB>
                      <a:noFill/>
                    </a:lnB>
                  </a:tcPr>
                </a:tc>
                <a:extLst>
                  <a:ext uri="{0D108BD9-81ED-4DB2-BD59-A6C34878D82A}">
                    <a16:rowId xmlns:a16="http://schemas.microsoft.com/office/drawing/2014/main" val="167941282"/>
                  </a:ext>
                </a:extLst>
              </a:tr>
            </a:tbl>
          </a:graphicData>
        </a:graphic>
      </p:graphicFrame>
    </p:spTree>
    <p:extLst>
      <p:ext uri="{BB962C8B-B14F-4D97-AF65-F5344CB8AC3E}">
        <p14:creationId xmlns:p14="http://schemas.microsoft.com/office/powerpoint/2010/main" val="1982880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305909" y="86265"/>
            <a:ext cx="2838091" cy="584775"/>
          </a:xfrm>
          <a:prstGeom prst="rect">
            <a:avLst/>
          </a:prstGeom>
          <a:noFill/>
        </p:spPr>
        <p:txBody>
          <a:bodyPr wrap="square" rtlCol="1">
            <a:spAutoFit/>
          </a:bodyPr>
          <a:lstStyle/>
          <a:p>
            <a:pPr algn="ctr"/>
            <a:r>
              <a:rPr lang="he-IL" sz="1600" b="1" dirty="0" smtClean="0"/>
              <a:t>אבל בצמח הפונה לצפון, הפרחים הלבנים ככר היו פתוחים</a:t>
            </a:r>
            <a:endParaRPr lang="he-IL" sz="1600" b="1" dirty="0"/>
          </a:p>
        </p:txBody>
      </p:sp>
    </p:spTree>
    <p:extLst>
      <p:ext uri="{BB962C8B-B14F-4D97-AF65-F5344CB8AC3E}">
        <p14:creationId xmlns:p14="http://schemas.microsoft.com/office/powerpoint/2010/main" val="3762223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
        <p:nvSpPr>
          <p:cNvPr id="3" name="TextBox 2"/>
          <p:cNvSpPr txBox="1"/>
          <p:nvPr/>
        </p:nvSpPr>
        <p:spPr>
          <a:xfrm>
            <a:off x="6443931" y="256206"/>
            <a:ext cx="2432649" cy="338554"/>
          </a:xfrm>
          <a:prstGeom prst="rect">
            <a:avLst/>
          </a:prstGeom>
          <a:noFill/>
        </p:spPr>
        <p:txBody>
          <a:bodyPr wrap="square" rtlCol="1">
            <a:spAutoFit/>
          </a:bodyPr>
          <a:lstStyle/>
          <a:p>
            <a:pPr algn="ctr"/>
            <a:r>
              <a:rPr lang="he-IL" sz="1600" b="1" dirty="0" smtClean="0"/>
              <a:t>עצי הליצי מלאי פירות,</a:t>
            </a:r>
          </a:p>
        </p:txBody>
      </p:sp>
    </p:spTree>
    <p:extLst>
      <p:ext uri="{BB962C8B-B14F-4D97-AF65-F5344CB8AC3E}">
        <p14:creationId xmlns:p14="http://schemas.microsoft.com/office/powerpoint/2010/main" val="238641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0" y="0"/>
            <a:ext cx="9131570" cy="6848678"/>
          </a:xfrm>
          <a:prstGeom prst="rect">
            <a:avLst/>
          </a:prstGeom>
        </p:spPr>
      </p:pic>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065" y="0"/>
            <a:ext cx="5145558" cy="6858000"/>
          </a:xfrm>
          <a:prstGeom prst="rect">
            <a:avLst/>
          </a:prstGeom>
        </p:spPr>
      </p:pic>
      <p:sp>
        <p:nvSpPr>
          <p:cNvPr id="3" name="TextBox 2"/>
          <p:cNvSpPr txBox="1"/>
          <p:nvPr/>
        </p:nvSpPr>
        <p:spPr>
          <a:xfrm>
            <a:off x="6081623" y="4854085"/>
            <a:ext cx="2984739" cy="1323439"/>
          </a:xfrm>
          <a:prstGeom prst="rect">
            <a:avLst/>
          </a:prstGeom>
          <a:noFill/>
        </p:spPr>
        <p:txBody>
          <a:bodyPr wrap="square" rtlCol="1">
            <a:spAutoFit/>
          </a:bodyPr>
          <a:lstStyle/>
          <a:p>
            <a:pPr algn="ctr"/>
            <a:r>
              <a:rPr lang="he-IL" sz="1600" b="1" dirty="0" smtClean="0"/>
              <a:t>זכר לימי עבר...</a:t>
            </a:r>
          </a:p>
          <a:p>
            <a:pPr algn="ctr"/>
            <a:r>
              <a:rPr lang="he-IL" sz="1600" b="1" dirty="0" smtClean="0"/>
              <a:t>טלפונים ציבוריים </a:t>
            </a:r>
            <a:r>
              <a:rPr lang="he-IL" sz="1600" b="1" u="sng" dirty="0" smtClean="0"/>
              <a:t>מתקדמים</a:t>
            </a:r>
            <a:r>
              <a:rPr lang="he-IL" sz="1600" b="1" dirty="0" smtClean="0"/>
              <a:t>,</a:t>
            </a:r>
          </a:p>
          <a:p>
            <a:pPr algn="ctr"/>
            <a:r>
              <a:rPr lang="he-IL" sz="1600" b="1" dirty="0" smtClean="0"/>
              <a:t>הם הופעלו עם כרטיסים,</a:t>
            </a:r>
          </a:p>
          <a:p>
            <a:pPr algn="ctr"/>
            <a:r>
              <a:rPr lang="he-IL" sz="1600" b="1" dirty="0" smtClean="0"/>
              <a:t> לא עם אסימונים.</a:t>
            </a:r>
          </a:p>
          <a:p>
            <a:pPr algn="ctr"/>
            <a:r>
              <a:rPr lang="he-IL" sz="1600" b="1" dirty="0" smtClean="0"/>
              <a:t>בטלפון כזה דיבר סבא אל סבתא</a:t>
            </a:r>
            <a:endParaRPr lang="he-IL" sz="1600" b="1" dirty="0"/>
          </a:p>
        </p:txBody>
      </p:sp>
    </p:spTree>
    <p:extLst>
      <p:ext uri="{BB962C8B-B14F-4D97-AF65-F5344CB8AC3E}">
        <p14:creationId xmlns:p14="http://schemas.microsoft.com/office/powerpoint/2010/main" val="18547752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pic>
        <p:nvPicPr>
          <p:cNvPr id="29702" name="Picture 6" descr="https://lh3.googleusercontent.com/2sduwSWfkSZB1zRSunkOjYx9GjNjSkgeF8fR5f4Jv4hs0DKCtJZLLh5vaTZUM64rI-2culkHwmj75EkgHKAHzuedmGzWvgqR58FmczBO_3YOi-ydgZD4LhfAl7R6P_Bx98c8kYPjqAE9m7qVcZiYwDbyllyd06aiHGiolJOj_m7x3wcTcSXeQmzIRUh84M9O8bGT560d8Nvi8cNK3iaeCftLpivgQ_gAKJ6IHwXqs9UFH2ZRQyqlROasU7gny7dbG3YrJdZYlOsWV-ogS1wEQK2RjOy5SoBuIzP8XCVYhhf_yUamIwhVaDfKtJFujI7vn6j3HyjoUMO3LOQ94zVwL__LaSIkI-mGyFXFJUB-_FTBiV7SJGdzh2RSW6H796N5yJKelG8ug1xgTeTimKgYMEz0cwMHxGJcUL5-aDdHd2SBmlWLAOmEEpP0K9LwVQC474hUGuPpeGJY88pxGlVDgQBGH-juEx1VxhHIjLTvPm56GeDLZnhJq27vcq44ZrvBHH307z19kUFE1hDy3DEiZ7Nd2jZhZ3zv3bZvOL9Z0doSolQnIF5wEXIPlJHHAm5iy1RRYr_6AO_diwS7OWTNsOMUdMLfiXp5OFRXHAa0NpqvBLpbUhCRyxOZDu90Rblth7kL_Aq5jsBejiZTxHM_HTHJylAjOrP0EINQhwjwXOUeaJfim-J0QWg2ehhXcHk=w625-h833-no?authuse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82" y="267197"/>
            <a:ext cx="4731492" cy="6306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4475" y="586596"/>
            <a:ext cx="3381555" cy="830997"/>
          </a:xfrm>
          <a:prstGeom prst="rect">
            <a:avLst/>
          </a:prstGeom>
          <a:noFill/>
        </p:spPr>
        <p:txBody>
          <a:bodyPr wrap="square" rtlCol="1">
            <a:spAutoFit/>
          </a:bodyPr>
          <a:lstStyle/>
          <a:p>
            <a:pPr algn="ctr"/>
            <a:r>
              <a:rPr lang="he-IL" sz="1600" b="1" dirty="0" smtClean="0"/>
              <a:t>הדרורים והמיינות ההודיות באות לבקר, והן לא שומרות על מרחק של שני מטרים כפי שדרוש... </a:t>
            </a:r>
            <a:endParaRPr lang="he-IL" sz="1600" b="1" dirty="0"/>
          </a:p>
        </p:txBody>
      </p:sp>
    </p:spTree>
    <p:extLst>
      <p:ext uri="{BB962C8B-B14F-4D97-AF65-F5344CB8AC3E}">
        <p14:creationId xmlns:p14="http://schemas.microsoft.com/office/powerpoint/2010/main" val="4818129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Tree>
    <p:extLst>
      <p:ext uri="{BB962C8B-B14F-4D97-AF65-F5344CB8AC3E}">
        <p14:creationId xmlns:p14="http://schemas.microsoft.com/office/powerpoint/2010/main" val="17282635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6"/>
            <a:ext cx="9144000" cy="6856054"/>
          </a:xfrm>
          <a:prstGeom prst="rect">
            <a:avLst/>
          </a:prstGeom>
        </p:spPr>
      </p:pic>
      <p:sp>
        <p:nvSpPr>
          <p:cNvPr id="3" name="TextBox 2"/>
          <p:cNvSpPr txBox="1"/>
          <p:nvPr/>
        </p:nvSpPr>
        <p:spPr>
          <a:xfrm rot="10800000" flipV="1">
            <a:off x="-1078302" y="6179807"/>
            <a:ext cx="3303916" cy="400110"/>
          </a:xfrm>
          <a:prstGeom prst="rect">
            <a:avLst/>
          </a:prstGeom>
          <a:noFill/>
        </p:spPr>
        <p:txBody>
          <a:bodyPr wrap="square" rtlCol="1">
            <a:spAutoFit/>
          </a:bodyPr>
          <a:lstStyle/>
          <a:p>
            <a:r>
              <a:rPr lang="he-IL" sz="2000" b="1" dirty="0" err="1" smtClean="0">
                <a:solidFill>
                  <a:schemeClr val="bg1"/>
                </a:solidFill>
              </a:rPr>
              <a:t>סיזיגיום</a:t>
            </a:r>
            <a:r>
              <a:rPr lang="he-IL" sz="2000" b="1" dirty="0" smtClean="0">
                <a:solidFill>
                  <a:schemeClr val="bg1"/>
                </a:solidFill>
              </a:rPr>
              <a:t> </a:t>
            </a:r>
            <a:r>
              <a:rPr lang="he-IL" sz="2000" b="1" dirty="0" err="1" smtClean="0">
                <a:solidFill>
                  <a:schemeClr val="bg1"/>
                </a:solidFill>
              </a:rPr>
              <a:t>קסקייד</a:t>
            </a:r>
            <a:endParaRPr lang="he-IL" sz="2000" b="1" dirty="0">
              <a:solidFill>
                <a:schemeClr val="bg1"/>
              </a:solidFill>
            </a:endParaRPr>
          </a:p>
        </p:txBody>
      </p:sp>
    </p:spTree>
    <p:extLst>
      <p:ext uri="{BB962C8B-B14F-4D97-AF65-F5344CB8AC3E}">
        <p14:creationId xmlns:p14="http://schemas.microsoft.com/office/powerpoint/2010/main" val="23351409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 y="0"/>
            <a:ext cx="9141429" cy="6858000"/>
          </a:xfrm>
          <a:prstGeom prst="rect">
            <a:avLst/>
          </a:prstGeom>
        </p:spPr>
      </p:pic>
      <p:sp>
        <p:nvSpPr>
          <p:cNvPr id="3" name="TextBox 2"/>
          <p:cNvSpPr txBox="1"/>
          <p:nvPr/>
        </p:nvSpPr>
        <p:spPr>
          <a:xfrm>
            <a:off x="4572000" y="6055742"/>
            <a:ext cx="4468485" cy="338554"/>
          </a:xfrm>
          <a:prstGeom prst="rect">
            <a:avLst/>
          </a:prstGeom>
          <a:noFill/>
        </p:spPr>
        <p:txBody>
          <a:bodyPr wrap="square" rtlCol="1">
            <a:spAutoFit/>
          </a:bodyPr>
          <a:lstStyle/>
          <a:p>
            <a:pPr algn="ctr"/>
            <a:r>
              <a:rPr lang="he-IL" sz="1600" b="1" dirty="0" smtClean="0">
                <a:solidFill>
                  <a:schemeClr val="bg1"/>
                </a:solidFill>
              </a:rPr>
              <a:t>ציפור בודדה בבית מוגן ממתינה לבן זוג לבן זוג...</a:t>
            </a:r>
            <a:endParaRPr lang="he-IL" sz="1600" b="1" dirty="0">
              <a:solidFill>
                <a:schemeClr val="bg1"/>
              </a:solidFill>
            </a:endParaRPr>
          </a:p>
        </p:txBody>
      </p:sp>
    </p:spTree>
    <p:extLst>
      <p:ext uri="{BB962C8B-B14F-4D97-AF65-F5344CB8AC3E}">
        <p14:creationId xmlns:p14="http://schemas.microsoft.com/office/powerpoint/2010/main" val="11384765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
            <a:ext cx="9144000" cy="6856246"/>
          </a:xfrm>
          <a:prstGeom prst="rect">
            <a:avLst/>
          </a:prstGeom>
        </p:spPr>
      </p:pic>
      <p:sp>
        <p:nvSpPr>
          <p:cNvPr id="3" name="TextBox 2"/>
          <p:cNvSpPr txBox="1"/>
          <p:nvPr/>
        </p:nvSpPr>
        <p:spPr>
          <a:xfrm>
            <a:off x="5831457" y="144062"/>
            <a:ext cx="3131388" cy="584775"/>
          </a:xfrm>
          <a:prstGeom prst="rect">
            <a:avLst/>
          </a:prstGeom>
          <a:solidFill>
            <a:schemeClr val="accent6">
              <a:lumMod val="60000"/>
              <a:lumOff val="40000"/>
            </a:schemeClr>
          </a:solidFill>
        </p:spPr>
        <p:txBody>
          <a:bodyPr wrap="square" rtlCol="1">
            <a:spAutoFit/>
          </a:bodyPr>
          <a:lstStyle/>
          <a:p>
            <a:pPr algn="ctr"/>
            <a:r>
              <a:rPr lang="he-IL" sz="1600" b="1" dirty="0" smtClean="0"/>
              <a:t>תרמילי הזרעים של הספלול הנאה שהסתתרו מאחורי שיחים אחרים</a:t>
            </a:r>
            <a:endParaRPr lang="he-IL" sz="1600" b="1" dirty="0"/>
          </a:p>
        </p:txBody>
      </p:sp>
    </p:spTree>
    <p:extLst>
      <p:ext uri="{BB962C8B-B14F-4D97-AF65-F5344CB8AC3E}">
        <p14:creationId xmlns:p14="http://schemas.microsoft.com/office/powerpoint/2010/main" val="1850349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0800000">
            <a:off x="0" y="0"/>
            <a:ext cx="9131570" cy="6848678"/>
          </a:xfrm>
          <a:prstGeom prst="rect">
            <a:avLst/>
          </a:prstGeom>
        </p:spPr>
      </p:pic>
      <p:pic>
        <p:nvPicPr>
          <p:cNvPr id="3" name="תמונה 2"/>
          <p:cNvPicPr>
            <a:picLocks noChangeAspect="1"/>
          </p:cNvPicPr>
          <p:nvPr/>
        </p:nvPicPr>
        <p:blipFill rotWithShape="1">
          <a:blip r:embed="rId4">
            <a:extLst>
              <a:ext uri="{28A0092B-C50C-407E-A947-70E740481C1C}">
                <a14:useLocalDpi xmlns:a14="http://schemas.microsoft.com/office/drawing/2010/main" val="0"/>
              </a:ext>
            </a:extLst>
          </a:blip>
          <a:srcRect l="3604" t="1209" r="64762" b="20402"/>
          <a:stretch/>
        </p:blipFill>
        <p:spPr>
          <a:xfrm rot="10800000">
            <a:off x="1222075" y="1288606"/>
            <a:ext cx="3614468" cy="4271465"/>
          </a:xfrm>
          <a:prstGeom prst="rect">
            <a:avLst/>
          </a:prstGeom>
        </p:spPr>
      </p:pic>
    </p:spTree>
    <p:extLst>
      <p:ext uri="{BB962C8B-B14F-4D97-AF65-F5344CB8AC3E}">
        <p14:creationId xmlns:p14="http://schemas.microsoft.com/office/powerpoint/2010/main" val="2357517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
            <a:ext cx="9144000" cy="6856246"/>
          </a:xfrm>
          <a:prstGeom prst="rect">
            <a:avLst/>
          </a:prstGeom>
        </p:spPr>
      </p:pic>
      <p:sp>
        <p:nvSpPr>
          <p:cNvPr id="3" name="TextBox 2"/>
          <p:cNvSpPr txBox="1"/>
          <p:nvPr/>
        </p:nvSpPr>
        <p:spPr>
          <a:xfrm>
            <a:off x="5037826" y="4399471"/>
            <a:ext cx="4037163" cy="584775"/>
          </a:xfrm>
          <a:prstGeom prst="rect">
            <a:avLst/>
          </a:prstGeom>
          <a:noFill/>
        </p:spPr>
        <p:txBody>
          <a:bodyPr wrap="square" rtlCol="1">
            <a:spAutoFit/>
          </a:bodyPr>
          <a:lstStyle/>
          <a:p>
            <a:pPr algn="ctr"/>
            <a:r>
              <a:rPr lang="he-IL" sz="1600" b="1" dirty="0">
                <a:solidFill>
                  <a:schemeClr val="accent6">
                    <a:lumMod val="40000"/>
                    <a:lumOff val="60000"/>
                  </a:schemeClr>
                </a:solidFill>
              </a:rPr>
              <a:t>	</a:t>
            </a:r>
            <a:r>
              <a:rPr lang="he-IL" sz="1600" b="1" dirty="0" err="1" smtClean="0">
                <a:solidFill>
                  <a:schemeClr val="accent6">
                    <a:lumMod val="40000"/>
                    <a:lumOff val="60000"/>
                  </a:schemeClr>
                </a:solidFill>
              </a:rPr>
              <a:t>צ"סטראום</a:t>
            </a:r>
            <a:r>
              <a:rPr lang="he-IL" sz="1600" b="1" dirty="0" smtClean="0">
                <a:solidFill>
                  <a:schemeClr val="accent6">
                    <a:lumMod val="40000"/>
                    <a:lumOff val="60000"/>
                  </a:schemeClr>
                </a:solidFill>
              </a:rPr>
              <a:t> לילי </a:t>
            </a:r>
          </a:p>
          <a:p>
            <a:pPr algn="ctr"/>
            <a:r>
              <a:rPr lang="he-IL" sz="1600" b="1" dirty="0" smtClean="0">
                <a:solidFill>
                  <a:schemeClr val="accent6">
                    <a:lumMod val="40000"/>
                    <a:lumOff val="60000"/>
                  </a:schemeClr>
                </a:solidFill>
              </a:rPr>
              <a:t>פריחה </a:t>
            </a:r>
            <a:r>
              <a:rPr lang="he-IL" sz="1600" b="1" dirty="0">
                <a:solidFill>
                  <a:schemeClr val="accent6">
                    <a:lumMod val="40000"/>
                    <a:lumOff val="60000"/>
                  </a:schemeClr>
                </a:solidFill>
              </a:rPr>
              <a:t>ריחנית </a:t>
            </a:r>
            <a:r>
              <a:rPr lang="he-IL" sz="1600" b="1" dirty="0" smtClean="0">
                <a:solidFill>
                  <a:schemeClr val="accent6">
                    <a:lumMod val="40000"/>
                    <a:lumOff val="60000"/>
                  </a:schemeClr>
                </a:solidFill>
              </a:rPr>
              <a:t>מאוד </a:t>
            </a:r>
            <a:r>
              <a:rPr lang="he-IL" sz="1600" b="1" dirty="0">
                <a:solidFill>
                  <a:schemeClr val="accent6">
                    <a:lumMod val="40000"/>
                    <a:lumOff val="60000"/>
                  </a:schemeClr>
                </a:solidFill>
              </a:rPr>
              <a:t>רק בשעות </a:t>
            </a:r>
            <a:r>
              <a:rPr lang="he-IL" sz="1600" b="1" dirty="0" smtClean="0">
                <a:solidFill>
                  <a:schemeClr val="accent6">
                    <a:lumMod val="40000"/>
                    <a:lumOff val="60000"/>
                  </a:schemeClr>
                </a:solidFill>
              </a:rPr>
              <a:t>הלילה</a:t>
            </a:r>
            <a:endParaRPr lang="he-IL" sz="1600" b="1" dirty="0">
              <a:solidFill>
                <a:schemeClr val="accent6">
                  <a:lumMod val="40000"/>
                  <a:lumOff val="60000"/>
                </a:schemeClr>
              </a:solidFill>
            </a:endParaRPr>
          </a:p>
        </p:txBody>
      </p:sp>
    </p:spTree>
    <p:extLst>
      <p:ext uri="{BB962C8B-B14F-4D97-AF65-F5344CB8AC3E}">
        <p14:creationId xmlns:p14="http://schemas.microsoft.com/office/powerpoint/2010/main" val="290509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050" name="Picture 2" descr="https://lh3.googleusercontent.com/wm6Ru_VfvPjDjyGVDDItEnt4G0rNOmpT76fb1br8yGV_WMDOMovt7c8O3fRk0su2gU55SVdbBmG_NnnyBaFBbtccXNsaz6mxKiTqr_pRCj0yyvczlQijj2m-6g1wYTRwoKw1iXkc9CI2a0i77EWyZqJE4c4v4wv3jGzmNcr2BUfanrHuhK8B4DZmdU7v_GQx_AIbELrujQX87ad2RFjsUYL7IcVPwxn7yfB2tQhoa_8CTr1dqINtKo84WRiDRmLDMnh30TWhu1UpKGnosrCfLmY83YuBhKBbGeQXFa08omte-H8hOYOBJKPhHQkBOViWKVtccdmLzD5F37V8qYC07oWChk-ywq4BH6LfQixCwj5Vdx1reFoz3n4vweZdl3sFQ0ZNdD6RAubmeRqHpiagUiQ9hcAOOKMVEflB3X1g-UTvj03eh8M9rr6B9USadGqZtewOlhK92kqUL22uejVInHC6jlBZY_UCCHXC9gI39A7_H9J_19LwlI8lpCSBrYehC7nSBWMSJzqNFYzVpy0Sh1GwSm-vkfp3ZPOUXeM0fVUBoQyen3EpAGe7Jsd2mA6JvhIGaPAW6vLIsILNy81nRNFz8ue29WncERS_L7ivAyvCSb_5oig34PRG1bhcWeC5KVOzk42ho27bZ-z4p6s4c0_QA_JzvqLFbHYuuQ8lbxKqCQmnRjY2aCDtvlN8UPU=w879-h660-no?authuser=0"/>
          <p:cNvPicPr>
            <a:picLocks noChangeAspect="1" noChangeArrowheads="1"/>
          </p:cNvPicPr>
          <p:nvPr/>
        </p:nvPicPr>
        <p:blipFill rotWithShape="1">
          <a:blip r:embed="rId2">
            <a:extLst>
              <a:ext uri="{28A0092B-C50C-407E-A947-70E740481C1C}">
                <a14:useLocalDpi xmlns:a14="http://schemas.microsoft.com/office/drawing/2010/main" val="0"/>
              </a:ext>
            </a:extLst>
          </a:blip>
          <a:srcRect l="24319" t="8992" b="35487"/>
          <a:stretch/>
        </p:blipFill>
        <p:spPr bwMode="auto">
          <a:xfrm>
            <a:off x="0" y="793951"/>
            <a:ext cx="9158891" cy="5037506"/>
          </a:xfrm>
          <a:prstGeom prst="rect">
            <a:avLst/>
          </a:prstGeom>
          <a:noFill/>
          <a:extLst>
            <a:ext uri="{909E8E84-426E-40DD-AFC4-6F175D3DCCD1}">
              <a14:hiddenFill xmlns:a14="http://schemas.microsoft.com/office/drawing/2010/main">
                <a:solidFill>
                  <a:srgbClr val="FFFFFF"/>
                </a:solidFill>
              </a14:hiddenFill>
            </a:ext>
          </a:extLst>
        </p:spPr>
      </p:pic>
      <p:sp>
        <p:nvSpPr>
          <p:cNvPr id="2" name="מלבן 1"/>
          <p:cNvSpPr/>
          <p:nvPr/>
        </p:nvSpPr>
        <p:spPr>
          <a:xfrm>
            <a:off x="4433977" y="5935300"/>
            <a:ext cx="4572000" cy="646331"/>
          </a:xfrm>
          <a:prstGeom prst="rect">
            <a:avLst/>
          </a:prstGeom>
        </p:spPr>
        <p:txBody>
          <a:bodyPr>
            <a:spAutoFit/>
          </a:bodyPr>
          <a:lstStyle/>
          <a:p>
            <a:pPr algn="ctr"/>
            <a:r>
              <a:rPr lang="he-IL" b="1" dirty="0"/>
              <a:t>הדררה עומדת על חוט ואוכלת את הליצי שעכשיו קטפה מהגינה שבסביבה</a:t>
            </a:r>
          </a:p>
        </p:txBody>
      </p:sp>
    </p:spTree>
    <p:extLst>
      <p:ext uri="{BB962C8B-B14F-4D97-AF65-F5344CB8AC3E}">
        <p14:creationId xmlns:p14="http://schemas.microsoft.com/office/powerpoint/2010/main" val="28803221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 y="0"/>
            <a:ext cx="9141429" cy="6858000"/>
          </a:xfrm>
          <a:prstGeom prst="rect">
            <a:avLst/>
          </a:prstGeom>
        </p:spPr>
      </p:pic>
      <p:sp>
        <p:nvSpPr>
          <p:cNvPr id="3" name="TextBox 2"/>
          <p:cNvSpPr txBox="1"/>
          <p:nvPr/>
        </p:nvSpPr>
        <p:spPr>
          <a:xfrm>
            <a:off x="5753819" y="793629"/>
            <a:ext cx="3105510" cy="369332"/>
          </a:xfrm>
          <a:prstGeom prst="rect">
            <a:avLst/>
          </a:prstGeom>
          <a:noFill/>
        </p:spPr>
        <p:txBody>
          <a:bodyPr wrap="square" rtlCol="1">
            <a:spAutoFit/>
          </a:bodyPr>
          <a:lstStyle/>
          <a:p>
            <a:pPr algn="ctr"/>
            <a:r>
              <a:rPr lang="he-IL" b="1" dirty="0" smtClean="0">
                <a:solidFill>
                  <a:schemeClr val="accent6">
                    <a:lumMod val="40000"/>
                    <a:lumOff val="60000"/>
                  </a:schemeClr>
                </a:solidFill>
              </a:rPr>
              <a:t>תונברגיה שחורת עין</a:t>
            </a:r>
            <a:endParaRPr lang="he-IL" b="1" dirty="0">
              <a:solidFill>
                <a:schemeClr val="accent6">
                  <a:lumMod val="40000"/>
                  <a:lumOff val="60000"/>
                </a:schemeClr>
              </a:solidFill>
            </a:endParaRPr>
          </a:p>
        </p:txBody>
      </p:sp>
    </p:spTree>
    <p:extLst>
      <p:ext uri="{BB962C8B-B14F-4D97-AF65-F5344CB8AC3E}">
        <p14:creationId xmlns:p14="http://schemas.microsoft.com/office/powerpoint/2010/main" val="1158315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Tree>
    <p:extLst>
      <p:ext uri="{BB962C8B-B14F-4D97-AF65-F5344CB8AC3E}">
        <p14:creationId xmlns:p14="http://schemas.microsoft.com/office/powerpoint/2010/main" val="36943121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
            <a:ext cx="9144000" cy="6856246"/>
          </a:xfrm>
          <a:prstGeom prst="rect">
            <a:avLst/>
          </a:prstGeom>
        </p:spPr>
      </p:pic>
      <p:sp>
        <p:nvSpPr>
          <p:cNvPr id="3" name="TextBox 2"/>
          <p:cNvSpPr txBox="1"/>
          <p:nvPr/>
        </p:nvSpPr>
        <p:spPr>
          <a:xfrm>
            <a:off x="2915728" y="828136"/>
            <a:ext cx="5771072" cy="584775"/>
          </a:xfrm>
          <a:prstGeom prst="rect">
            <a:avLst/>
          </a:prstGeom>
          <a:noFill/>
        </p:spPr>
        <p:txBody>
          <a:bodyPr wrap="square" rtlCol="1">
            <a:spAutoFit/>
          </a:bodyPr>
          <a:lstStyle/>
          <a:p>
            <a:pPr algn="ctr"/>
            <a:r>
              <a:rPr lang="he-IL" sz="1600" b="1" dirty="0" smtClean="0"/>
              <a:t>גם כאן רואים השפעת משבר הקורונה</a:t>
            </a:r>
          </a:p>
          <a:p>
            <a:pPr algn="ctr"/>
            <a:r>
              <a:rPr lang="he-IL" sz="1600" b="1" dirty="0" smtClean="0"/>
              <a:t>בתי המלון השמימיים </a:t>
            </a:r>
            <a:r>
              <a:rPr lang="he-IL" sz="1600" b="1" u="sng" dirty="0" smtClean="0"/>
              <a:t>"חמישה חוטים" </a:t>
            </a:r>
            <a:r>
              <a:rPr lang="he-IL" sz="1600" b="1" dirty="0" smtClean="0"/>
              <a:t>ללא קליינטים!!!</a:t>
            </a:r>
            <a:endParaRPr lang="he-IL" sz="1600" b="1" dirty="0"/>
          </a:p>
        </p:txBody>
      </p:sp>
    </p:spTree>
    <p:extLst>
      <p:ext uri="{BB962C8B-B14F-4D97-AF65-F5344CB8AC3E}">
        <p14:creationId xmlns:p14="http://schemas.microsoft.com/office/powerpoint/2010/main" val="37512159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1" y="0"/>
            <a:ext cx="9102758" cy="6858000"/>
          </a:xfrm>
          <a:prstGeom prst="rect">
            <a:avLst/>
          </a:prstGeom>
        </p:spPr>
      </p:pic>
      <p:sp>
        <p:nvSpPr>
          <p:cNvPr id="3" name="TextBox 2"/>
          <p:cNvSpPr txBox="1"/>
          <p:nvPr/>
        </p:nvSpPr>
        <p:spPr>
          <a:xfrm>
            <a:off x="3812875" y="6320575"/>
            <a:ext cx="3510951" cy="338554"/>
          </a:xfrm>
          <a:prstGeom prst="rect">
            <a:avLst/>
          </a:prstGeom>
          <a:noFill/>
        </p:spPr>
        <p:txBody>
          <a:bodyPr wrap="square" rtlCol="1">
            <a:spAutoFit/>
          </a:bodyPr>
          <a:lstStyle/>
          <a:p>
            <a:pPr algn="ctr"/>
            <a:r>
              <a:rPr lang="he-IL" sz="1600" b="1" dirty="0" smtClean="0"/>
              <a:t>עושים ספורט בפארק, ליד </a:t>
            </a:r>
            <a:r>
              <a:rPr lang="he-IL" sz="1600" b="1" dirty="0" err="1" smtClean="0"/>
              <a:t>הברכיכיטון</a:t>
            </a:r>
            <a:endParaRPr lang="he-IL" sz="1600" b="1" dirty="0"/>
          </a:p>
        </p:txBody>
      </p:sp>
    </p:spTree>
    <p:extLst>
      <p:ext uri="{BB962C8B-B14F-4D97-AF65-F5344CB8AC3E}">
        <p14:creationId xmlns:p14="http://schemas.microsoft.com/office/powerpoint/2010/main" val="10683619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6246"/>
          </a:xfrm>
          <a:prstGeom prst="rect">
            <a:avLst/>
          </a:prstGeom>
        </p:spPr>
      </p:pic>
      <p:sp>
        <p:nvSpPr>
          <p:cNvPr id="3" name="TextBox 2"/>
          <p:cNvSpPr txBox="1"/>
          <p:nvPr/>
        </p:nvSpPr>
        <p:spPr>
          <a:xfrm>
            <a:off x="1328468" y="5658928"/>
            <a:ext cx="4658264" cy="338554"/>
          </a:xfrm>
          <a:prstGeom prst="rect">
            <a:avLst/>
          </a:prstGeom>
          <a:solidFill>
            <a:schemeClr val="bg1"/>
          </a:solidFill>
        </p:spPr>
        <p:txBody>
          <a:bodyPr wrap="square" rtlCol="1">
            <a:spAutoFit/>
          </a:bodyPr>
          <a:lstStyle/>
          <a:p>
            <a:pPr algn="ctr"/>
            <a:r>
              <a:rPr lang="he-IL" sz="1600" b="1" dirty="0" smtClean="0"/>
              <a:t>כשגן הילדים סגור, יש זמן לעשות ניקוי יסודי</a:t>
            </a:r>
            <a:endParaRPr lang="he-IL" sz="1600" b="1" dirty="0"/>
          </a:p>
        </p:txBody>
      </p:sp>
    </p:spTree>
    <p:extLst>
      <p:ext uri="{BB962C8B-B14F-4D97-AF65-F5344CB8AC3E}">
        <p14:creationId xmlns:p14="http://schemas.microsoft.com/office/powerpoint/2010/main" val="297411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50" name="Picture 2" descr="https://lh3.googleusercontent.com/eVIRIrRhYSsKfMdAXf5OsX_yJw_kJrbtWEXHMKNYDouJYoGLPYa5GRSgifZtZAc_rBniy2naG600-q-sJ_wsvbv7WZppcyjZDdgErgTt3wIDZF0XWxgVDGHjwVfv52_oHsmoZo4yTB8ICxbPGwE_sF2CCt83x7HVVrpel09esN9g4x1KNLY6EP_d_t-Omxlmd8H79gfd7o7AhrumuR13Cbc6BzQrPtU3Jnhc-k9QYkuC1IxxJK0k9scsz7fQBHdypNrbQ7JarKBrfkCKfPvhnXBCl81RbN9X6AyOddEgW2eroJ-SvfpQVzS6te3ZfjlPKKNU5rizMxggnE_iTGUFtc4ggxZQXLhfy5xRrTEDW-mV9qE1rfXynrdpoKD9bd6ttt9EG0rzBUO_vMc58XDd5u8AvTUSNgfZTtz41sOPVfDXCwECJmZ-7AXndP5b9moviQ311yZ-8BU90KbJ5XRcWOc5oWqt9-2L1yDqyr-WBulEi-Ec7kByJMb26l0nBpKY6HTSSt4EIIjYHoQvw28Mk3cwyQiZ09pwymG82u7LQqQHSi3Y_QBR3meqWyewXicjgoVT_imqC3QOBR4bqOjlPCsgNzQ3glaHFI3rnyOoQ3JWC1hNH83-MqTnlw0sYmh-8afm-SeGU1hvb7xEb4CQz5t4T9x4wGiKD_-NOWnSYArVzu_5ChkfRjot5xFa7w8=w1186-h889-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l="23384" t="2317" b="13651"/>
          <a:stretch/>
        </p:blipFill>
        <p:spPr bwMode="auto">
          <a:xfrm>
            <a:off x="1285800" y="393101"/>
            <a:ext cx="7379192" cy="60717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04249" y="5848710"/>
            <a:ext cx="4977441" cy="338554"/>
          </a:xfrm>
          <a:prstGeom prst="rect">
            <a:avLst/>
          </a:prstGeom>
          <a:noFill/>
        </p:spPr>
        <p:txBody>
          <a:bodyPr wrap="square" rtlCol="1">
            <a:spAutoFit/>
          </a:bodyPr>
          <a:lstStyle/>
          <a:p>
            <a:pPr algn="ctr"/>
            <a:r>
              <a:rPr lang="he-IL" sz="1600" b="1" dirty="0" smtClean="0">
                <a:solidFill>
                  <a:schemeClr val="accent6">
                    <a:lumMod val="40000"/>
                    <a:lumOff val="60000"/>
                  </a:schemeClr>
                </a:solidFill>
              </a:rPr>
              <a:t>ולא חסר זמן לפינוי דברים מיותרים לבעלי הבית...</a:t>
            </a:r>
            <a:endParaRPr lang="he-IL" sz="1600" b="1" dirty="0">
              <a:solidFill>
                <a:schemeClr val="accent6">
                  <a:lumMod val="40000"/>
                  <a:lumOff val="60000"/>
                </a:schemeClr>
              </a:solidFill>
            </a:endParaRPr>
          </a:p>
        </p:txBody>
      </p:sp>
    </p:spTree>
    <p:extLst>
      <p:ext uri="{BB962C8B-B14F-4D97-AF65-F5344CB8AC3E}">
        <p14:creationId xmlns:p14="http://schemas.microsoft.com/office/powerpoint/2010/main" val="31262356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35976" cy="6851982"/>
          </a:xfrm>
          <a:prstGeom prst="rect">
            <a:avLst/>
          </a:prstGeom>
        </p:spPr>
      </p:pic>
      <p:pic>
        <p:nvPicPr>
          <p:cNvPr id="2" name="Picture 2" descr="https://lh3.googleusercontent.com/rhUx6gsXtjDUqivh8EXXuJQ78hdFVmB1fHZ2do4fa0AZWvDXi4YuSLlpSvGq18Q2fgwOejejq1oMh9Bl5U2q39Hp6SMmIyFBSrNa7lAtni2fUBrMHn15O8BSoa_BtBxR8F_QE-sppXKobXswbOGVWn0UcNhp1KVkD2DCZ3qvQ_Kkm9dpO9JqFRBVzlZ510lIpIRDpzodxb4qHFZXEIEdEblKXDHp5q1eaMIadO-jnqVoZPxMPUTTqqDCCC5xhDFWT10s0kHlf_Ho301d_PhOI0T1QBYvUgmN-y0-daWSE_iRKbYWgf0_B4ByBZO8c1syMnc86MGoQqynEjwSJpxTiEGrVa8gz9HOBjbKj8rRJj_4Jil9_M3zfalCPhv1kOdrOBG8vEct-vvy8K1JajCOGEcCpCn384Ct468Tu0bJnIaIhkOV29sd8LqBgHXkFMDnDFIot9Jy3TgMQW84su6QXQkQpY16PekNcVidiU5fm9RUS3Db6WwwPMbPRSf9f83BsspsaF4WnRrBvIRHXHAIWMbomRcjzFucQRmFxS5n3-ZWvuwCPAM47Fz51zWQjHF_Rhvckcjls7c_ojgod9iT-T5romYliGjSig0Jup_nrHSPwdjqbskMBMzfi7ETDpmE80spGT0eHuxUhOzE8Isf77VvXSw2AVH7ji0khaCNUe3epqx6eE4Azv1ACDhYfWw=w528-h937-no"/>
          <p:cNvPicPr>
            <a:picLocks noChangeAspect="1" noChangeArrowheads="1"/>
          </p:cNvPicPr>
          <p:nvPr/>
        </p:nvPicPr>
        <p:blipFill rotWithShape="1">
          <a:blip r:embed="rId3">
            <a:extLst>
              <a:ext uri="{28A0092B-C50C-407E-A947-70E740481C1C}">
                <a14:useLocalDpi xmlns:a14="http://schemas.microsoft.com/office/drawing/2010/main" val="0"/>
              </a:ext>
            </a:extLst>
          </a:blip>
          <a:srcRect l="5843" t="11729" r="2997" b="21420"/>
          <a:stretch/>
        </p:blipFill>
        <p:spPr bwMode="auto">
          <a:xfrm>
            <a:off x="603849" y="147432"/>
            <a:ext cx="5114862" cy="6391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1545" y="1940297"/>
            <a:ext cx="1348740" cy="307777"/>
          </a:xfrm>
          <a:prstGeom prst="rect">
            <a:avLst/>
          </a:prstGeom>
          <a:noFill/>
        </p:spPr>
        <p:txBody>
          <a:bodyPr wrap="square" rtlCol="1">
            <a:spAutoFit/>
          </a:bodyPr>
          <a:lstStyle/>
          <a:p>
            <a:pPr algn="ctr"/>
            <a:r>
              <a:rPr lang="he-IL" sz="1400" b="1" dirty="0" err="1" smtClean="0">
                <a:solidFill>
                  <a:srgbClr val="FF0000"/>
                </a:solidFill>
              </a:rPr>
              <a:t>קנפור</a:t>
            </a:r>
            <a:endParaRPr lang="he-IL" sz="1400" b="1" dirty="0">
              <a:solidFill>
                <a:srgbClr val="FF0000"/>
              </a:solidFill>
            </a:endParaRPr>
          </a:p>
        </p:txBody>
      </p:sp>
      <p:sp>
        <p:nvSpPr>
          <p:cNvPr id="4" name="TextBox 3"/>
          <p:cNvSpPr txBox="1"/>
          <p:nvPr/>
        </p:nvSpPr>
        <p:spPr>
          <a:xfrm>
            <a:off x="2823857" y="1632520"/>
            <a:ext cx="1040130" cy="307777"/>
          </a:xfrm>
          <a:prstGeom prst="rect">
            <a:avLst/>
          </a:prstGeom>
          <a:noFill/>
        </p:spPr>
        <p:txBody>
          <a:bodyPr wrap="square" rtlCol="1">
            <a:spAutoFit/>
          </a:bodyPr>
          <a:lstStyle/>
          <a:p>
            <a:pPr algn="ctr"/>
            <a:r>
              <a:rPr lang="he-IL" sz="1400" b="1" dirty="0" smtClean="0">
                <a:solidFill>
                  <a:srgbClr val="FF0000"/>
                </a:solidFill>
              </a:rPr>
              <a:t>קינה</a:t>
            </a:r>
            <a:endParaRPr lang="he-IL" sz="1400" b="1" dirty="0">
              <a:solidFill>
                <a:srgbClr val="FF0000"/>
              </a:solidFill>
            </a:endParaRPr>
          </a:p>
        </p:txBody>
      </p:sp>
      <p:sp>
        <p:nvSpPr>
          <p:cNvPr id="5" name="TextBox 4"/>
          <p:cNvSpPr txBox="1"/>
          <p:nvPr/>
        </p:nvSpPr>
        <p:spPr>
          <a:xfrm>
            <a:off x="3566160" y="1951697"/>
            <a:ext cx="1245870" cy="307777"/>
          </a:xfrm>
          <a:prstGeom prst="rect">
            <a:avLst/>
          </a:prstGeom>
          <a:noFill/>
        </p:spPr>
        <p:txBody>
          <a:bodyPr wrap="square" rtlCol="1">
            <a:spAutoFit/>
          </a:bodyPr>
          <a:lstStyle/>
          <a:p>
            <a:pPr algn="ctr"/>
            <a:r>
              <a:rPr lang="he-IL" sz="1400" b="1" dirty="0" smtClean="0">
                <a:solidFill>
                  <a:srgbClr val="FF0000"/>
                </a:solidFill>
              </a:rPr>
              <a:t>קינמון</a:t>
            </a:r>
            <a:endParaRPr lang="he-IL" sz="1400" b="1" dirty="0">
              <a:solidFill>
                <a:srgbClr val="FF0000"/>
              </a:solidFill>
            </a:endParaRPr>
          </a:p>
        </p:txBody>
      </p:sp>
      <p:sp>
        <p:nvSpPr>
          <p:cNvPr id="6" name="TextBox 5"/>
          <p:cNvSpPr txBox="1"/>
          <p:nvPr/>
        </p:nvSpPr>
        <p:spPr>
          <a:xfrm>
            <a:off x="476523" y="3624006"/>
            <a:ext cx="2571750" cy="307777"/>
          </a:xfrm>
          <a:prstGeom prst="rect">
            <a:avLst/>
          </a:prstGeom>
          <a:noFill/>
        </p:spPr>
        <p:txBody>
          <a:bodyPr wrap="square" rtlCol="1">
            <a:spAutoFit/>
          </a:bodyPr>
          <a:lstStyle/>
          <a:p>
            <a:pPr algn="ctr"/>
            <a:r>
              <a:rPr lang="he-IL" sz="1400" b="1" dirty="0" smtClean="0">
                <a:solidFill>
                  <a:srgbClr val="FF0000"/>
                </a:solidFill>
              </a:rPr>
              <a:t>סלח לי שאיני נותן לך יד</a:t>
            </a:r>
            <a:endParaRPr lang="he-IL" sz="1400" b="1" dirty="0">
              <a:solidFill>
                <a:srgbClr val="FF0000"/>
              </a:solidFill>
            </a:endParaRPr>
          </a:p>
        </p:txBody>
      </p:sp>
      <p:sp>
        <p:nvSpPr>
          <p:cNvPr id="7" name="TextBox 6"/>
          <p:cNvSpPr txBox="1"/>
          <p:nvPr/>
        </p:nvSpPr>
        <p:spPr>
          <a:xfrm>
            <a:off x="3258197" y="2195365"/>
            <a:ext cx="1211580" cy="307777"/>
          </a:xfrm>
          <a:prstGeom prst="rect">
            <a:avLst/>
          </a:prstGeom>
          <a:noFill/>
        </p:spPr>
        <p:txBody>
          <a:bodyPr wrap="square" rtlCol="1">
            <a:spAutoFit/>
          </a:bodyPr>
          <a:lstStyle/>
          <a:p>
            <a:pPr algn="ctr"/>
            <a:r>
              <a:rPr lang="he-IL" sz="1400" b="1" dirty="0" smtClean="0">
                <a:solidFill>
                  <a:srgbClr val="FF0000"/>
                </a:solidFill>
              </a:rPr>
              <a:t>רודה</a:t>
            </a:r>
            <a:endParaRPr lang="he-IL" sz="1400" b="1" dirty="0">
              <a:solidFill>
                <a:srgbClr val="FF0000"/>
              </a:solidFill>
            </a:endParaRPr>
          </a:p>
        </p:txBody>
      </p:sp>
      <p:sp>
        <p:nvSpPr>
          <p:cNvPr id="9" name="TextBox 8"/>
          <p:cNvSpPr txBox="1"/>
          <p:nvPr/>
        </p:nvSpPr>
        <p:spPr>
          <a:xfrm>
            <a:off x="3571210" y="3256952"/>
            <a:ext cx="1325233" cy="307777"/>
          </a:xfrm>
          <a:prstGeom prst="rect">
            <a:avLst/>
          </a:prstGeom>
          <a:noFill/>
        </p:spPr>
        <p:txBody>
          <a:bodyPr wrap="square" rtlCol="1">
            <a:spAutoFit/>
          </a:bodyPr>
          <a:lstStyle/>
          <a:p>
            <a:pPr algn="ctr"/>
            <a:r>
              <a:rPr lang="he-IL" sz="1400" b="1" dirty="0" smtClean="0">
                <a:solidFill>
                  <a:srgbClr val="FF0000"/>
                </a:solidFill>
              </a:rPr>
              <a:t>דבר אלי מרחוק</a:t>
            </a:r>
            <a:endParaRPr lang="he-IL" sz="1400" b="1" dirty="0">
              <a:solidFill>
                <a:srgbClr val="FF0000"/>
              </a:solidFill>
            </a:endParaRPr>
          </a:p>
        </p:txBody>
      </p:sp>
      <p:sp>
        <p:nvSpPr>
          <p:cNvPr id="11" name="TextBox 10"/>
          <p:cNvSpPr txBox="1"/>
          <p:nvPr/>
        </p:nvSpPr>
        <p:spPr>
          <a:xfrm>
            <a:off x="6090249" y="526211"/>
            <a:ext cx="2674189" cy="1077218"/>
          </a:xfrm>
          <a:prstGeom prst="rect">
            <a:avLst/>
          </a:prstGeom>
          <a:noFill/>
        </p:spPr>
        <p:txBody>
          <a:bodyPr wrap="square" rtlCol="1">
            <a:spAutoFit/>
          </a:bodyPr>
          <a:lstStyle/>
          <a:p>
            <a:pPr algn="ctr"/>
            <a:r>
              <a:rPr lang="he-IL" sz="1600" b="1" dirty="0" smtClean="0"/>
              <a:t>למזכרת:</a:t>
            </a:r>
          </a:p>
          <a:p>
            <a:pPr algn="ctr"/>
            <a:r>
              <a:rPr lang="he-IL" sz="1600" b="1" dirty="0" smtClean="0"/>
              <a:t>קריקטורה בחוברת </a:t>
            </a:r>
          </a:p>
          <a:p>
            <a:pPr algn="ctr"/>
            <a:r>
              <a:rPr lang="he-IL" sz="1600" b="1" dirty="0" smtClean="0"/>
              <a:t>מ-8 בנובמבר 1918, בזמן מגפת השפעת הספרדית </a:t>
            </a:r>
            <a:endParaRPr lang="he-IL" sz="1600" b="1" dirty="0"/>
          </a:p>
        </p:txBody>
      </p:sp>
    </p:spTree>
    <p:extLst>
      <p:ext uri="{BB962C8B-B14F-4D97-AF65-F5344CB8AC3E}">
        <p14:creationId xmlns:p14="http://schemas.microsoft.com/office/powerpoint/2010/main" val="41611406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extLst>
              <a:ext uri="{28A0092B-C50C-407E-A947-70E740481C1C}">
                <a14:useLocalDpi xmlns:a14="http://schemas.microsoft.com/office/drawing/2010/main" val="0"/>
              </a:ext>
            </a:extLst>
          </a:blip>
          <a:srcRect l="17169" t="20000" r="7519" b="4403"/>
          <a:stretch/>
        </p:blipFill>
        <p:spPr>
          <a:xfrm>
            <a:off x="-60386" y="0"/>
            <a:ext cx="9204385" cy="6858000"/>
          </a:xfrm>
          <a:prstGeom prst="rect">
            <a:avLst/>
          </a:prstGeom>
        </p:spPr>
      </p:pic>
      <p:pic>
        <p:nvPicPr>
          <p:cNvPr id="3" name="תמונה 2"/>
          <p:cNvPicPr>
            <a:picLocks noChangeAspect="1"/>
          </p:cNvPicPr>
          <p:nvPr/>
        </p:nvPicPr>
        <p:blipFill rotWithShape="1">
          <a:blip r:embed="rId3" cstate="print">
            <a:extLst>
              <a:ext uri="{28A0092B-C50C-407E-A947-70E740481C1C}">
                <a14:useLocalDpi xmlns:a14="http://schemas.microsoft.com/office/drawing/2010/main" val="0"/>
              </a:ext>
            </a:extLst>
          </a:blip>
          <a:srcRect l="25094" t="30943" r="19812" b="4277"/>
          <a:stretch/>
        </p:blipFill>
        <p:spPr>
          <a:xfrm>
            <a:off x="120770" y="197299"/>
            <a:ext cx="2838092" cy="2502768"/>
          </a:xfrm>
          <a:prstGeom prst="rect">
            <a:avLst/>
          </a:prstGeom>
        </p:spPr>
      </p:pic>
      <p:sp>
        <p:nvSpPr>
          <p:cNvPr id="4" name="TextBox 3"/>
          <p:cNvSpPr txBox="1"/>
          <p:nvPr/>
        </p:nvSpPr>
        <p:spPr>
          <a:xfrm>
            <a:off x="5374257" y="232913"/>
            <a:ext cx="2855343" cy="584775"/>
          </a:xfrm>
          <a:prstGeom prst="rect">
            <a:avLst/>
          </a:prstGeom>
          <a:noFill/>
        </p:spPr>
        <p:txBody>
          <a:bodyPr wrap="square" rtlCol="1">
            <a:spAutoFit/>
          </a:bodyPr>
          <a:lstStyle/>
          <a:p>
            <a:pPr algn="ctr"/>
            <a:r>
              <a:rPr lang="he-IL" sz="1600" dirty="0" err="1" smtClean="0">
                <a:solidFill>
                  <a:schemeClr val="bg1"/>
                </a:solidFill>
              </a:rPr>
              <a:t>אגפנטוס</a:t>
            </a:r>
            <a:r>
              <a:rPr lang="he-IL" sz="1600" dirty="0" smtClean="0">
                <a:solidFill>
                  <a:schemeClr val="bg1"/>
                </a:solidFill>
              </a:rPr>
              <a:t> – פרח האהבה</a:t>
            </a:r>
            <a:endParaRPr lang="en-US" sz="1600" dirty="0" smtClean="0">
              <a:solidFill>
                <a:schemeClr val="bg1"/>
              </a:solidFill>
            </a:endParaRPr>
          </a:p>
          <a:p>
            <a:pPr algn="ctr"/>
            <a:r>
              <a:rPr lang="en-US" sz="1600" dirty="0" smtClean="0">
                <a:solidFill>
                  <a:schemeClr val="bg1"/>
                </a:solidFill>
              </a:rPr>
              <a:t>African </a:t>
            </a:r>
            <a:r>
              <a:rPr lang="en-US" sz="1600" dirty="0">
                <a:solidFill>
                  <a:schemeClr val="bg1"/>
                </a:solidFill>
              </a:rPr>
              <a:t>Lily o Blue </a:t>
            </a:r>
            <a:r>
              <a:rPr lang="en-US" sz="1600" dirty="0" smtClean="0">
                <a:solidFill>
                  <a:schemeClr val="bg1"/>
                </a:solidFill>
              </a:rPr>
              <a:t>Lily</a:t>
            </a:r>
          </a:p>
        </p:txBody>
      </p:sp>
    </p:spTree>
    <p:extLst>
      <p:ext uri="{BB962C8B-B14F-4D97-AF65-F5344CB8AC3E}">
        <p14:creationId xmlns:p14="http://schemas.microsoft.com/office/powerpoint/2010/main" val="1709688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877"/>
            <a:ext cx="9144000" cy="6856246"/>
          </a:xfrm>
          <a:prstGeom prst="rect">
            <a:avLst/>
          </a:prstGeom>
        </p:spPr>
      </p:pic>
      <p:sp>
        <p:nvSpPr>
          <p:cNvPr id="3" name="TextBox 2"/>
          <p:cNvSpPr txBox="1"/>
          <p:nvPr/>
        </p:nvSpPr>
        <p:spPr>
          <a:xfrm>
            <a:off x="215660" y="644394"/>
            <a:ext cx="3666227" cy="1569660"/>
          </a:xfrm>
          <a:prstGeom prst="rect">
            <a:avLst/>
          </a:prstGeom>
          <a:noFill/>
        </p:spPr>
        <p:txBody>
          <a:bodyPr wrap="square" rtlCol="1">
            <a:spAutoFit/>
          </a:bodyPr>
          <a:lstStyle/>
          <a:p>
            <a:pPr algn="ctr"/>
            <a:r>
              <a:rPr lang="he-IL" sz="1600" b="1" dirty="0" smtClean="0"/>
              <a:t>עשב הקייצת מסולסלת מתחיל לצמוח במקומות רבים.</a:t>
            </a:r>
          </a:p>
          <a:p>
            <a:pPr algn="ctr"/>
            <a:r>
              <a:rPr lang="he-IL" sz="1600" b="1" dirty="0" smtClean="0"/>
              <a:t>הצמח שולח שורשים לעומק המאפשר לו לגדול בלי בעיות במשך כל הקיץ...</a:t>
            </a:r>
          </a:p>
          <a:p>
            <a:pPr algn="ctr"/>
            <a:r>
              <a:rPr lang="he-IL" sz="1600" b="1" dirty="0"/>
              <a:t>צמח אחד </a:t>
            </a:r>
            <a:r>
              <a:rPr lang="he-IL" sz="1600" b="1" dirty="0" smtClean="0"/>
              <a:t>יכול ליצור מ-10.000 </a:t>
            </a:r>
            <a:r>
              <a:rPr lang="he-IL" sz="1600" b="1" dirty="0"/>
              <a:t>עד 100.000 </a:t>
            </a:r>
            <a:r>
              <a:rPr lang="he-IL" sz="1600" b="1" dirty="0" smtClean="0"/>
              <a:t>זרעים!!! </a:t>
            </a:r>
            <a:endParaRPr lang="he-IL" sz="1600" b="1" dirty="0"/>
          </a:p>
        </p:txBody>
      </p:sp>
    </p:spTree>
    <p:extLst>
      <p:ext uri="{BB962C8B-B14F-4D97-AF65-F5344CB8AC3E}">
        <p14:creationId xmlns:p14="http://schemas.microsoft.com/office/powerpoint/2010/main" val="33435153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410" name="Picture 2" descr="https://lh3.googleusercontent.com/8OlKHSevY89Y6ZAN4pcSwwHcDFRvVfMmT3rQRv6UZvbIOEyaMSCouG8WpJJIC1g53JtgRpPYB4qmwOfXCnm5Un5QnZ6M4-csA1wZenNgH8yqxu32OSP2tJC31LaplrBIRbt0_A4-Wn1DAR-XXzPI1g_UtQ_Gr0JOtWtFIlsq_Uj7letF_72vPsCRKSBYu9fksqgzSLp_FoIw09ptg5qZydwsjgEsxkuGmhV2COpgXXqX0Es1ZbSP6Ki6ux4p5mDJRJcMJRvBWvLbb1eWDYS9CC9OJ_iXWrXw0fRUdaD35ySbXcjZgqGlWGjAQOCngPXNYXOMEEsob_999SCxgthJYNPAzd8jL1zBtuSjK4q_61yKv-bxkmwjIT3Ymk1ZzvVMwoewZa3tXdm8geGsq8kUJ9K_uBzjOpLxX913zgJjObiCqCTfGST07CuSXa6n334USWPr4_8FNHm90D6MbVMS8KDSzK0KZFKZm6Sr5rkSlx-rfjwbjGESqPBrkYmIl9Y8PqxYvRBvdt7qHKWAcD98Kc-kwo3OJoyCUUnOvMCajfw_2y3p5yE6B56y-tKMDa4JMkptQbrdZ3ATFssaK5cPBjTnrROjOPwIMR81SdqjkYaGPshhKUcmhZHHm7qOsxhi04zt1rZaGJKBBDn9VW7R8O-YqjbIFvUCVdDpjHfsbSmQ7lLwy-HANUa64st7zNM=w1111-h833-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26" y="715990"/>
            <a:ext cx="7892662" cy="59177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82483" y="307964"/>
            <a:ext cx="7720642" cy="338554"/>
          </a:xfrm>
          <a:prstGeom prst="rect">
            <a:avLst/>
          </a:prstGeom>
          <a:noFill/>
        </p:spPr>
        <p:txBody>
          <a:bodyPr wrap="square" rtlCol="1">
            <a:spAutoFit/>
          </a:bodyPr>
          <a:lstStyle/>
          <a:p>
            <a:pPr algn="ctr"/>
            <a:r>
              <a:rPr lang="he-IL" sz="1600" b="1" dirty="0" smtClean="0"/>
              <a:t>במבוק ננסי 300 מטר מביתנו, אבל דב הפנדה איננו....</a:t>
            </a:r>
            <a:endParaRPr lang="he-IL" sz="1600" b="1" dirty="0"/>
          </a:p>
        </p:txBody>
      </p:sp>
    </p:spTree>
    <p:extLst>
      <p:ext uri="{BB962C8B-B14F-4D97-AF65-F5344CB8AC3E}">
        <p14:creationId xmlns:p14="http://schemas.microsoft.com/office/powerpoint/2010/main" val="3105460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udRt5ip-RMF3j1HXjFkmehq9qDBCDYvbGjatk-lYl86C2UG72OD3Sc4xDYlsyxDeU4u7GQAlpU5HS2auaccp_DaxCKtXhqMhQusARIMRZZsoOh-o74e31P2yIrThlrF903lzAiCFwPYmJ3x_tGAfW7Gd_fVNz_zcnx7J0Oy1pAcPBQ07OMzPbUVcITBcXNlGowpLe_x-AEZYyZeVyMNfzGQpdK78nhoHdTGnASY_n85rAMxTx32T0kA-jyqWWC2_L5Ov6A80tXaTdIQ7in3EK1uerkmsMWGElGBVVPCWVTAMtjj_Kxo8mOU1FHBZQPRg373P4djUE4Au6XgfTuEEZNxAJiiKypLreyjSTDXWFAg3WWRcWnXSg4IuDoTbQCukGBGMhMUvkHpWefggVkgzFayucHqFjdr_EMe1G7GmlSzIDAcx6cRz_JZXChb8In9Tk_XDN8DktB228-UWbIbq8MklNrrRVdVIcX1g2E5voPgrlaEr1tlDHpEahKPT7HX5U9vCyY0ZiwCXjQIx-unIncVlB503llm35k0PTBSoVM4zsJcuzN05s31e5sLnKrrEhhonFc5Pa6jQpHpnhC0LQ1v-SDugAN3EhOy83ChEjvfJOZi-IV_1iT8OCrKJjF20hfZMNLpWT8UOsrx_XGwdKHDgbCG5XT1TQTgM41S-WxXHA98aEzy4yxlVO6QVR2A=w879-h660-no?authuse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1"/>
            <a:ext cx="9144000" cy="685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1869" y="379563"/>
            <a:ext cx="2941608" cy="584775"/>
          </a:xfrm>
          <a:prstGeom prst="rect">
            <a:avLst/>
          </a:prstGeom>
          <a:noFill/>
        </p:spPr>
        <p:txBody>
          <a:bodyPr wrap="square" rtlCol="1">
            <a:spAutoFit/>
          </a:bodyPr>
          <a:lstStyle/>
          <a:p>
            <a:pPr algn="ctr"/>
            <a:r>
              <a:rPr lang="he-IL" sz="1600" b="1" dirty="0" err="1" smtClean="0"/>
              <a:t>קסיית</a:t>
            </a:r>
            <a:r>
              <a:rPr lang="he-IL" sz="1600" b="1" dirty="0" smtClean="0"/>
              <a:t> האבוב, </a:t>
            </a:r>
          </a:p>
          <a:p>
            <a:pPr algn="ctr"/>
            <a:r>
              <a:rPr lang="en-US" sz="1600" b="1" dirty="0"/>
              <a:t>SHOWER OF GOLD</a:t>
            </a:r>
            <a:endParaRPr lang="he-IL" sz="1600" b="1" dirty="0"/>
          </a:p>
        </p:txBody>
      </p:sp>
    </p:spTree>
    <p:extLst>
      <p:ext uri="{BB962C8B-B14F-4D97-AF65-F5344CB8AC3E}">
        <p14:creationId xmlns:p14="http://schemas.microsoft.com/office/powerpoint/2010/main" val="33838692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Box 25"/>
          <p:cNvSpPr txBox="1">
            <a:spLocks noChangeArrowheads="1"/>
          </p:cNvSpPr>
          <p:nvPr/>
        </p:nvSpPr>
        <p:spPr bwMode="auto">
          <a:xfrm>
            <a:off x="4870585" y="5212152"/>
            <a:ext cx="3598862" cy="1206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he-IL" altLang="he-IL" sz="1800" b="1" dirty="0"/>
              <a:t>קלריטה ואפרים</a:t>
            </a:r>
          </a:p>
          <a:p>
            <a:pPr algn="ctr" eaLnBrk="1" hangingPunct="1">
              <a:spcBef>
                <a:spcPct val="0"/>
              </a:spcBef>
              <a:buFontTx/>
              <a:buNone/>
            </a:pPr>
            <a:r>
              <a:rPr lang="he-IL" altLang="he-IL" sz="1800" b="1" dirty="0"/>
              <a:t>הנכם מוזמנים להיכנס לאתר שלנו:</a:t>
            </a:r>
          </a:p>
          <a:p>
            <a:pPr algn="ctr" eaLnBrk="1" hangingPunct="1">
              <a:spcBef>
                <a:spcPct val="0"/>
              </a:spcBef>
              <a:buFontTx/>
              <a:buNone/>
            </a:pPr>
            <a:r>
              <a:rPr lang="en-US" altLang="he-IL" sz="1800" b="1" dirty="0">
                <a:hlinkClick r:id="rId4"/>
              </a:rPr>
              <a:t>www.clarita-efraim.com</a:t>
            </a:r>
            <a:endParaRPr lang="he-IL" altLang="he-IL" sz="1800" b="1" dirty="0"/>
          </a:p>
          <a:p>
            <a:pPr algn="ctr" eaLnBrk="1" hangingPunct="1">
              <a:spcBef>
                <a:spcPct val="0"/>
              </a:spcBef>
              <a:buFontTx/>
              <a:buNone/>
            </a:pPr>
            <a:r>
              <a:rPr lang="he-IL" altLang="he-IL" sz="1800" b="1" dirty="0">
                <a:hlinkClick r:id="rId5"/>
              </a:rPr>
              <a:t>נשמח לתגובות.</a:t>
            </a:r>
            <a:endParaRPr lang="en-US" altLang="he-IL" sz="1800" b="1" dirty="0"/>
          </a:p>
        </p:txBody>
      </p:sp>
      <p:sp>
        <p:nvSpPr>
          <p:cNvPr id="4" name="TextBox 3"/>
          <p:cNvSpPr txBox="1"/>
          <p:nvPr/>
        </p:nvSpPr>
        <p:spPr>
          <a:xfrm>
            <a:off x="-93093" y="331964"/>
            <a:ext cx="6763109" cy="923330"/>
          </a:xfrm>
          <a:prstGeom prst="rect">
            <a:avLst/>
          </a:prstGeom>
          <a:noFill/>
        </p:spPr>
        <p:txBody>
          <a:bodyPr wrap="square" rtlCol="1">
            <a:spAutoFit/>
          </a:bodyPr>
          <a:lstStyle/>
          <a:p>
            <a:r>
              <a:rPr lang="he-IL" b="1" dirty="0" smtClean="0"/>
              <a:t>לצפייה במצגות בנושא (ללחוץ על התמונה):</a:t>
            </a:r>
          </a:p>
          <a:p>
            <a:endParaRPr lang="he-IL" b="1" dirty="0"/>
          </a:p>
          <a:p>
            <a:endParaRPr lang="he-IL" b="1" dirty="0"/>
          </a:p>
        </p:txBody>
      </p:sp>
      <p:pic>
        <p:nvPicPr>
          <p:cNvPr id="6" name="תמונה 5" descr="יוצאים מהבית&lt;BR/&gt;100 מטר שמאלה">
            <a:hlinkClick r:id="rId6" tgtFrame="&quot;_blank&quot;"/>
          </p:cNvPr>
          <p:cNvPicPr/>
          <p:nvPr/>
        </p:nvPicPr>
        <p:blipFill>
          <a:blip r:embed="rId7">
            <a:extLst>
              <a:ext uri="{28A0092B-C50C-407E-A947-70E740481C1C}">
                <a14:useLocalDpi xmlns:a14="http://schemas.microsoft.com/office/drawing/2010/main" val="0"/>
              </a:ext>
            </a:extLst>
          </a:blip>
          <a:srcRect/>
          <a:stretch>
            <a:fillRect/>
          </a:stretch>
        </p:blipFill>
        <p:spPr bwMode="auto">
          <a:xfrm>
            <a:off x="6901132" y="1061049"/>
            <a:ext cx="1975449" cy="1656272"/>
          </a:xfrm>
          <a:prstGeom prst="rect">
            <a:avLst/>
          </a:prstGeom>
          <a:noFill/>
          <a:ln>
            <a:noFill/>
          </a:ln>
        </p:spPr>
      </p:pic>
      <p:pic>
        <p:nvPicPr>
          <p:cNvPr id="21" name="תמונה 20" descr="יוצאים מהבית&lt;BR/&gt;100 מטר ימינה">
            <a:hlinkClick r:id="rId8" tgtFrame="&quot;_blank&quot;"/>
          </p:cNvPr>
          <p:cNvPicPr/>
          <p:nvPr/>
        </p:nvPicPr>
        <p:blipFill>
          <a:blip r:embed="rId9">
            <a:extLst>
              <a:ext uri="{28A0092B-C50C-407E-A947-70E740481C1C}">
                <a14:useLocalDpi xmlns:a14="http://schemas.microsoft.com/office/drawing/2010/main" val="0"/>
              </a:ext>
            </a:extLst>
          </a:blip>
          <a:srcRect/>
          <a:stretch>
            <a:fillRect/>
          </a:stretch>
        </p:blipFill>
        <p:spPr bwMode="auto">
          <a:xfrm>
            <a:off x="4710023" y="1061049"/>
            <a:ext cx="1959993" cy="1656272"/>
          </a:xfrm>
          <a:prstGeom prst="rect">
            <a:avLst/>
          </a:prstGeom>
          <a:noFill/>
          <a:ln>
            <a:noFill/>
          </a:ln>
        </p:spPr>
      </p:pic>
      <p:pic>
        <p:nvPicPr>
          <p:cNvPr id="22" name="תמונה 21" descr="אלמון הודי&lt;BR/&gt;Quisqualis Indica">
            <a:hlinkClick r:id="rId10" tgtFrame="&quot;_blank&quot;"/>
          </p:cNvPr>
          <p:cNvPicPr/>
          <p:nvPr/>
        </p:nvPicPr>
        <p:blipFill>
          <a:blip r:embed="rId11">
            <a:extLst>
              <a:ext uri="{28A0092B-C50C-407E-A947-70E740481C1C}">
                <a14:useLocalDpi xmlns:a14="http://schemas.microsoft.com/office/drawing/2010/main" val="0"/>
              </a:ext>
            </a:extLst>
          </a:blip>
          <a:srcRect/>
          <a:stretch>
            <a:fillRect/>
          </a:stretch>
        </p:blipFill>
        <p:spPr bwMode="auto">
          <a:xfrm>
            <a:off x="2505256" y="1061049"/>
            <a:ext cx="1973651" cy="1656272"/>
          </a:xfrm>
          <a:prstGeom prst="rect">
            <a:avLst/>
          </a:prstGeom>
          <a:noFill/>
          <a:ln>
            <a:noFill/>
          </a:ln>
        </p:spPr>
      </p:pic>
      <p:pic>
        <p:nvPicPr>
          <p:cNvPr id="23" name="תמונה 22" descr="צאלון נאה">
            <a:hlinkClick r:id="rId12" tgtFrame="&quot;_blank&quot;"/>
          </p:cNvPr>
          <p:cNvPicPr/>
          <p:nvPr/>
        </p:nvPicPr>
        <p:blipFill>
          <a:blip r:embed="rId13">
            <a:extLst>
              <a:ext uri="{28A0092B-C50C-407E-A947-70E740481C1C}">
                <a14:useLocalDpi xmlns:a14="http://schemas.microsoft.com/office/drawing/2010/main" val="0"/>
              </a:ext>
            </a:extLst>
          </a:blip>
          <a:srcRect/>
          <a:stretch>
            <a:fillRect/>
          </a:stretch>
        </p:blipFill>
        <p:spPr bwMode="auto">
          <a:xfrm>
            <a:off x="4710023" y="3045124"/>
            <a:ext cx="1959993" cy="1518250"/>
          </a:xfrm>
          <a:prstGeom prst="rect">
            <a:avLst/>
          </a:prstGeom>
          <a:noFill/>
          <a:ln>
            <a:noFill/>
          </a:ln>
        </p:spPr>
      </p:pic>
      <p:pic>
        <p:nvPicPr>
          <p:cNvPr id="24" name="תמונה 23" descr="עץ הבומבקס">
            <a:hlinkClick r:id="rId14" tgtFrame="&quot;_blank&quot;"/>
          </p:cNvPr>
          <p:cNvPicPr/>
          <p:nvPr/>
        </p:nvPicPr>
        <p:blipFill>
          <a:blip r:embed="rId15">
            <a:extLst>
              <a:ext uri="{28A0092B-C50C-407E-A947-70E740481C1C}">
                <a14:useLocalDpi xmlns:a14="http://schemas.microsoft.com/office/drawing/2010/main" val="0"/>
              </a:ext>
            </a:extLst>
          </a:blip>
          <a:srcRect/>
          <a:stretch>
            <a:fillRect/>
          </a:stretch>
        </p:blipFill>
        <p:spPr bwMode="auto">
          <a:xfrm>
            <a:off x="2505256" y="3045124"/>
            <a:ext cx="1973651" cy="1518250"/>
          </a:xfrm>
          <a:prstGeom prst="rect">
            <a:avLst/>
          </a:prstGeom>
          <a:noFill/>
          <a:ln>
            <a:noFill/>
          </a:ln>
        </p:spPr>
      </p:pic>
      <p:pic>
        <p:nvPicPr>
          <p:cNvPr id="25" name="תמונה 24" descr="עץ הכוריסיה-Chorisia-Ceiba">
            <a:hlinkClick r:id="rId16" tgtFrame="&quot;_blank&quot;"/>
          </p:cNvPr>
          <p:cNvPicPr/>
          <p:nvPr/>
        </p:nvPicPr>
        <p:blipFill>
          <a:blip r:embed="rId17">
            <a:extLst>
              <a:ext uri="{28A0092B-C50C-407E-A947-70E740481C1C}">
                <a14:useLocalDpi xmlns:a14="http://schemas.microsoft.com/office/drawing/2010/main" val="0"/>
              </a:ext>
            </a:extLst>
          </a:blip>
          <a:srcRect/>
          <a:stretch>
            <a:fillRect/>
          </a:stretch>
        </p:blipFill>
        <p:spPr bwMode="auto">
          <a:xfrm>
            <a:off x="6901132" y="3045124"/>
            <a:ext cx="1975449" cy="1518250"/>
          </a:xfrm>
          <a:prstGeom prst="rect">
            <a:avLst/>
          </a:prstGeom>
          <a:noFill/>
          <a:ln>
            <a:noFill/>
          </a:ln>
        </p:spPr>
      </p:pic>
      <p:pic>
        <p:nvPicPr>
          <p:cNvPr id="10" name="תמונה 9" descr="בוגנוויליה">
            <a:hlinkClick r:id="rId18" tgtFrame="&quot;_blank&quot;"/>
          </p:cNvPr>
          <p:cNvPicPr/>
          <p:nvPr/>
        </p:nvPicPr>
        <p:blipFill>
          <a:blip r:embed="rId19">
            <a:extLst>
              <a:ext uri="{28A0092B-C50C-407E-A947-70E740481C1C}">
                <a14:useLocalDpi xmlns:a14="http://schemas.microsoft.com/office/drawing/2010/main" val="0"/>
              </a:ext>
            </a:extLst>
          </a:blip>
          <a:srcRect/>
          <a:stretch>
            <a:fillRect/>
          </a:stretch>
        </p:blipFill>
        <p:spPr bwMode="auto">
          <a:xfrm>
            <a:off x="215452" y="1061048"/>
            <a:ext cx="2058688" cy="1716657"/>
          </a:xfrm>
          <a:prstGeom prst="rect">
            <a:avLst/>
          </a:prstGeom>
          <a:noFill/>
          <a:ln>
            <a:noFill/>
          </a:ln>
        </p:spPr>
      </p:pic>
      <p:pic>
        <p:nvPicPr>
          <p:cNvPr id="12" name="תמונה 11" descr="דק פרי ערמוני &lt;BR/&gt;Tecoma Castaneifolia">
            <a:hlinkClick r:id="rId20" tgtFrame="&quot;_blank&quot;"/>
          </p:cNvPr>
          <p:cNvPicPr/>
          <p:nvPr/>
        </p:nvPicPr>
        <p:blipFill>
          <a:blip r:embed="rId21">
            <a:extLst>
              <a:ext uri="{28A0092B-C50C-407E-A947-70E740481C1C}">
                <a14:useLocalDpi xmlns:a14="http://schemas.microsoft.com/office/drawing/2010/main" val="0"/>
              </a:ext>
            </a:extLst>
          </a:blip>
          <a:srcRect/>
          <a:stretch>
            <a:fillRect/>
          </a:stretch>
        </p:blipFill>
        <p:spPr bwMode="auto">
          <a:xfrm>
            <a:off x="215452" y="3045124"/>
            <a:ext cx="2058688" cy="1449238"/>
          </a:xfrm>
          <a:prstGeom prst="rect">
            <a:avLst/>
          </a:prstGeom>
          <a:noFill/>
          <a:ln>
            <a:noFill/>
          </a:ln>
        </p:spPr>
      </p:pic>
      <p:graphicFrame>
        <p:nvGraphicFramePr>
          <p:cNvPr id="5" name="טבלה 4"/>
          <p:cNvGraphicFramePr>
            <a:graphicFrameLocks noGrp="1"/>
          </p:cNvGraphicFramePr>
          <p:nvPr>
            <p:extLst>
              <p:ext uri="{D42A27DB-BD31-4B8C-83A1-F6EECF244321}">
                <p14:modId xmlns:p14="http://schemas.microsoft.com/office/powerpoint/2010/main" val="3877899517"/>
              </p:ext>
            </p:extLst>
          </p:nvPr>
        </p:nvGraphicFramePr>
        <p:xfrm>
          <a:off x="276151" y="5765146"/>
          <a:ext cx="1997989" cy="935893"/>
        </p:xfrm>
        <a:graphic>
          <a:graphicData uri="http://schemas.openxmlformats.org/drawingml/2006/table">
            <a:tbl>
              <a:tblPr/>
              <a:tblGrid>
                <a:gridCol w="1997989">
                  <a:extLst>
                    <a:ext uri="{9D8B030D-6E8A-4147-A177-3AD203B41FA5}">
                      <a16:colId xmlns:a16="http://schemas.microsoft.com/office/drawing/2014/main" val="3729223045"/>
                    </a:ext>
                  </a:extLst>
                </a:gridCol>
              </a:tblGrid>
              <a:tr h="0">
                <a:tc>
                  <a:txBody>
                    <a:bodyPr/>
                    <a:lstStyle/>
                    <a:p>
                      <a:endParaRPr lang="he-IL" sz="1200"/>
                    </a:p>
                  </a:txBody>
                  <a:tcPr marL="76200" marR="76200" marT="76200" marB="76200" anchor="ctr">
                    <a:lnL>
                      <a:noFill/>
                    </a:lnL>
                    <a:lnR>
                      <a:noFill/>
                    </a:lnR>
                    <a:lnT>
                      <a:noFill/>
                    </a:lnT>
                    <a:lnB>
                      <a:noFill/>
                    </a:lnB>
                  </a:tcPr>
                </a:tc>
                <a:extLst>
                  <a:ext uri="{0D108BD9-81ED-4DB2-BD59-A6C34878D82A}">
                    <a16:rowId xmlns:a16="http://schemas.microsoft.com/office/drawing/2014/main" val="2183009151"/>
                  </a:ext>
                </a:extLst>
              </a:tr>
              <a:tr h="83547">
                <a:tc>
                  <a:txBody>
                    <a:bodyPr/>
                    <a:lstStyle/>
                    <a:p>
                      <a:pPr marL="0" marR="0" algn="r" rtl="1">
                        <a:spcBef>
                          <a:spcPts val="0"/>
                        </a:spcBef>
                        <a:spcAft>
                          <a:spcPts val="0"/>
                        </a:spcAft>
                      </a:pPr>
                      <a:endParaRPr lang="he-IL" sz="1200">
                        <a:effectLst/>
                      </a:endParaRPr>
                    </a:p>
                  </a:txBody>
                  <a:tcPr marL="0" marR="0" marT="0" marB="0" anchor="ctr">
                    <a:lnL>
                      <a:noFill/>
                    </a:lnL>
                    <a:lnR>
                      <a:noFill/>
                    </a:lnR>
                    <a:lnT>
                      <a:noFill/>
                    </a:lnT>
                    <a:lnB>
                      <a:noFill/>
                    </a:lnB>
                  </a:tcPr>
                </a:tc>
                <a:extLst>
                  <a:ext uri="{0D108BD9-81ED-4DB2-BD59-A6C34878D82A}">
                    <a16:rowId xmlns:a16="http://schemas.microsoft.com/office/drawing/2014/main" val="2781092925"/>
                  </a:ext>
                </a:extLst>
              </a:tr>
              <a:tr h="417733">
                <a:tc>
                  <a:txBody>
                    <a:bodyPr/>
                    <a:lstStyle/>
                    <a:p>
                      <a:pPr marL="0" marR="0" algn="ctr" rtl="1">
                        <a:spcBef>
                          <a:spcPts val="0"/>
                        </a:spcBef>
                        <a:spcAft>
                          <a:spcPts val="0"/>
                        </a:spcAft>
                      </a:pPr>
                      <a:r>
                        <a:rPr lang="he-IL" sz="1200" b="1" u="none" strike="noStrike" dirty="0">
                          <a:solidFill>
                            <a:srgbClr val="000000"/>
                          </a:solidFill>
                          <a:effectLst/>
                          <a:latin typeface="Arial" panose="020B0604020202020204" pitchFamily="34" charset="0"/>
                          <a:hlinkClick r:id="rId22"/>
                        </a:rPr>
                        <a:t>יוצאים מהבית מאי יוני</a:t>
                      </a:r>
                      <a:br>
                        <a:rPr lang="he-IL" sz="1200" b="1" u="none" strike="noStrike" dirty="0">
                          <a:solidFill>
                            <a:srgbClr val="000000"/>
                          </a:solidFill>
                          <a:effectLst/>
                          <a:latin typeface="Arial" panose="020B0604020202020204" pitchFamily="34" charset="0"/>
                          <a:hlinkClick r:id="rId22"/>
                        </a:rPr>
                      </a:br>
                      <a:r>
                        <a:rPr lang="he-IL" sz="1200" b="1" u="none" strike="noStrike" dirty="0">
                          <a:solidFill>
                            <a:srgbClr val="000000"/>
                          </a:solidFill>
                          <a:effectLst/>
                          <a:latin typeface="Arial" panose="020B0604020202020204" pitchFamily="34" charset="0"/>
                          <a:hlinkClick r:id="rId22"/>
                        </a:rPr>
                        <a:t>מצגת ראשונה</a:t>
                      </a:r>
                      <a:endParaRPr lang="he-IL" sz="1200" u="none" strike="noStrike" dirty="0">
                        <a:solidFill>
                          <a:srgbClr val="000000"/>
                        </a:solidFill>
                        <a:effectLst/>
                        <a:latin typeface="Arial" panose="020B0604020202020204" pitchFamily="34" charset="0"/>
                      </a:endParaRPr>
                    </a:p>
                  </a:txBody>
                  <a:tcPr marL="285750" marR="95250" marT="0" marB="0">
                    <a:lnL>
                      <a:noFill/>
                    </a:lnL>
                    <a:lnR>
                      <a:noFill/>
                    </a:lnR>
                    <a:lnT>
                      <a:noFill/>
                    </a:lnT>
                    <a:lnB>
                      <a:noFill/>
                    </a:lnB>
                  </a:tcPr>
                </a:tc>
                <a:extLst>
                  <a:ext uri="{0D108BD9-81ED-4DB2-BD59-A6C34878D82A}">
                    <a16:rowId xmlns:a16="http://schemas.microsoft.com/office/drawing/2014/main" val="3722804070"/>
                  </a:ext>
                </a:extLst>
              </a:tr>
            </a:tbl>
          </a:graphicData>
        </a:graphic>
      </p:graphicFrame>
      <p:pic>
        <p:nvPicPr>
          <p:cNvPr id="1025" name="Picture 1" descr="יוצאים מהבית מאי יוני&lt;BR/&gt;מצגת ראשונה"/>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452" y="4659162"/>
            <a:ext cx="2058688" cy="1576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211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t6roJTpR8SMnERWvmCa-QF4WzzHr2A7KaA3Jft6xiXGF66c02VZJsplbG725C4bkIgd3sRbdTTVE9QN9-kaN58DiIKXPOKIemzZKJDJtWsUFL7UzjSW8nFZyWwtbg2CCR6mpasH8XjJ_SODHK9nbUloOYJ8MWbRi5YiZ6EzBv91mMMX30hhTOPTmJ-aA7cfKIerBrCdxsQ31mDU1iHpu922AaREGz3ZOXNwk9z3C1GpaQ94Jlu3XRf8xhxaO0PZf1rVA4-6cyO9MBFVHfi_5EospnsAGElgmWtHDNAwH5mWDpN1DLsfd9KdeBGmzEZOSJ4aWrwx9do5tiBFNBn5DZnlZQ-0fY7yFxq759VtQ0OeUBaVf4HIW5i5CcYSl1VCMJEnlvhv83XTUW3_JpxUMXPl_61AQh7TiMqD8746MdQZI7rzxlN_Y3jOwRWgZcRbLM-Ut3TV9CVqcPK-75c74YZlhUj-gTllbGChtkVo2q5R8hAOTKyYlmFPnmKAjIdI6q_CkL2xwd3wr1XSyIDNKU7rPFf-8LvTRVwGPHVl-18TIMtQJUsLRloonwQvAVg0StTREneNB_yQmE9TCpfu5mX397yN7PH4yhHTA49NGWLZAUXHv5f1MOINglr8hRC8Ux99rbXDzWuDuvtPNOaPFNBqpSXuLcVSwqmHwvG7nREf44P1QqKEC5M7Za-CSnas=w879-h660-no?authuser=0"/>
          <p:cNvPicPr>
            <a:picLocks noChangeAspect="1" noChangeArrowheads="1"/>
          </p:cNvPicPr>
          <p:nvPr/>
        </p:nvPicPr>
        <p:blipFill rotWithShape="1">
          <a:blip r:embed="rId2">
            <a:extLst>
              <a:ext uri="{28A0092B-C50C-407E-A947-70E740481C1C}">
                <a14:useLocalDpi xmlns:a14="http://schemas.microsoft.com/office/drawing/2010/main" val="0"/>
              </a:ext>
            </a:extLst>
          </a:blip>
          <a:srcRect l="13030" t="15035" r="12477" b="12540"/>
          <a:stretch/>
        </p:blipFill>
        <p:spPr bwMode="auto">
          <a:xfrm>
            <a:off x="-19478" y="0"/>
            <a:ext cx="9163477" cy="685799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59385" y="657666"/>
            <a:ext cx="4493846" cy="954107"/>
          </a:xfrm>
          <a:prstGeom prst="rect">
            <a:avLst/>
          </a:prstGeom>
          <a:noFill/>
        </p:spPr>
        <p:txBody>
          <a:bodyPr wrap="square" rtlCol="1">
            <a:spAutoFit/>
          </a:bodyPr>
          <a:lstStyle/>
          <a:p>
            <a:pPr algn="ctr"/>
            <a:r>
              <a:rPr lang="he-IL" sz="1400" b="1" dirty="0" smtClean="0"/>
              <a:t>וכשחזרנו מלצלם את הכסיה שבפינת הרחוב, </a:t>
            </a:r>
          </a:p>
          <a:p>
            <a:pPr algn="ctr"/>
            <a:r>
              <a:rPr lang="he-IL" sz="1400" b="1" dirty="0" smtClean="0"/>
              <a:t>הדררה "מלקקת את האצבעות", סיימה את הארוחה</a:t>
            </a:r>
          </a:p>
          <a:p>
            <a:pPr algn="ctr"/>
            <a:r>
              <a:rPr lang="he-IL" sz="1400" b="1" dirty="0" smtClean="0"/>
              <a:t>ויורקת את גרעין הליצי...</a:t>
            </a:r>
          </a:p>
          <a:p>
            <a:pPr algn="ctr"/>
            <a:r>
              <a:rPr lang="he-IL" sz="1400" b="1" dirty="0" smtClean="0"/>
              <a:t>                                             </a:t>
            </a:r>
            <a:endParaRPr lang="he-IL" sz="1400" b="1" dirty="0"/>
          </a:p>
        </p:txBody>
      </p:sp>
      <p:sp>
        <p:nvSpPr>
          <p:cNvPr id="2" name="אליפסה 1"/>
          <p:cNvSpPr/>
          <p:nvPr/>
        </p:nvSpPr>
        <p:spPr>
          <a:xfrm>
            <a:off x="3735238" y="2889848"/>
            <a:ext cx="724620" cy="69874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86323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extLst>
              <a:ext uri="{28A0092B-C50C-407E-A947-70E740481C1C}">
                <a14:useLocalDpi xmlns:a14="http://schemas.microsoft.com/office/drawing/2010/main" val="0"/>
              </a:ext>
            </a:extLst>
          </a:blip>
          <a:srcRect l="10179" t="27547" r="18113"/>
          <a:stretch/>
        </p:blipFill>
        <p:spPr>
          <a:xfrm>
            <a:off x="0" y="0"/>
            <a:ext cx="9144000" cy="6858000"/>
          </a:xfrm>
          <a:prstGeom prst="rect">
            <a:avLst/>
          </a:prstGeom>
        </p:spPr>
      </p:pic>
      <p:sp>
        <p:nvSpPr>
          <p:cNvPr id="3" name="TextBox 2"/>
          <p:cNvSpPr txBox="1"/>
          <p:nvPr/>
        </p:nvSpPr>
        <p:spPr>
          <a:xfrm>
            <a:off x="3674853" y="5296619"/>
            <a:ext cx="3761117" cy="584775"/>
          </a:xfrm>
          <a:prstGeom prst="rect">
            <a:avLst/>
          </a:prstGeom>
          <a:noFill/>
        </p:spPr>
        <p:txBody>
          <a:bodyPr wrap="square" rtlCol="1">
            <a:spAutoFit/>
          </a:bodyPr>
          <a:lstStyle/>
          <a:p>
            <a:pPr algn="ctr"/>
            <a:r>
              <a:rPr lang="he-IL" sz="1600" b="1" dirty="0" smtClean="0"/>
              <a:t>ציפור סיקסק בודדת, לפני החמסין הגדול, התהלכו תמיד שתיים יחד...</a:t>
            </a:r>
            <a:endParaRPr lang="he-IL" sz="1600" b="1" dirty="0"/>
          </a:p>
        </p:txBody>
      </p:sp>
    </p:spTree>
    <p:extLst>
      <p:ext uri="{BB962C8B-B14F-4D97-AF65-F5344CB8AC3E}">
        <p14:creationId xmlns:p14="http://schemas.microsoft.com/office/powerpoint/2010/main" val="113705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093" y="0"/>
            <a:ext cx="9131814" cy="6858000"/>
          </a:xfrm>
          <a:prstGeom prst="rect">
            <a:avLst/>
          </a:prstGeom>
        </p:spPr>
      </p:pic>
      <p:sp>
        <p:nvSpPr>
          <p:cNvPr id="4" name="TextBox 3"/>
          <p:cNvSpPr txBox="1"/>
          <p:nvPr/>
        </p:nvSpPr>
        <p:spPr>
          <a:xfrm>
            <a:off x="5874589" y="5700529"/>
            <a:ext cx="3269411" cy="830997"/>
          </a:xfrm>
          <a:prstGeom prst="rect">
            <a:avLst/>
          </a:prstGeom>
          <a:noFill/>
        </p:spPr>
        <p:txBody>
          <a:bodyPr wrap="square" rtlCol="1">
            <a:spAutoFit/>
          </a:bodyPr>
          <a:lstStyle/>
          <a:p>
            <a:pPr algn="ctr"/>
            <a:r>
              <a:rPr lang="he-IL" sz="1600" b="1" dirty="0" smtClean="0">
                <a:solidFill>
                  <a:schemeClr val="bg1"/>
                </a:solidFill>
              </a:rPr>
              <a:t>וכאן אנו רואים את החוטים </a:t>
            </a:r>
            <a:r>
              <a:rPr lang="he-IL" sz="1600" b="1" dirty="0">
                <a:solidFill>
                  <a:schemeClr val="bg1"/>
                </a:solidFill>
              </a:rPr>
              <a:t>מעלי בדקל המשולש </a:t>
            </a:r>
            <a:r>
              <a:rPr lang="he-IL" sz="1600" b="1" dirty="0" smtClean="0">
                <a:solidFill>
                  <a:schemeClr val="bg1"/>
                </a:solidFill>
              </a:rPr>
              <a:t>שמעל</a:t>
            </a:r>
          </a:p>
          <a:p>
            <a:pPr algn="ctr"/>
            <a:r>
              <a:rPr lang="he-IL" sz="1600" b="1" dirty="0" smtClean="0">
                <a:solidFill>
                  <a:schemeClr val="bg1"/>
                </a:solidFill>
              </a:rPr>
              <a:t>המסתובבים מסביב לגזעים שלהם</a:t>
            </a:r>
            <a:endParaRPr lang="he-IL" sz="1600" b="1" dirty="0">
              <a:solidFill>
                <a:schemeClr val="bg1"/>
              </a:solidFill>
            </a:endParaRPr>
          </a:p>
        </p:txBody>
      </p:sp>
    </p:spTree>
    <p:extLst>
      <p:ext uri="{BB962C8B-B14F-4D97-AF65-F5344CB8AC3E}">
        <p14:creationId xmlns:p14="http://schemas.microsoft.com/office/powerpoint/2010/main" val="295831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
            <a:ext cx="9144000" cy="6855942"/>
          </a:xfrm>
          <a:prstGeom prst="rect">
            <a:avLst/>
          </a:prstGeom>
        </p:spPr>
      </p:pic>
      <p:sp>
        <p:nvSpPr>
          <p:cNvPr id="3" name="TextBox 2"/>
          <p:cNvSpPr txBox="1"/>
          <p:nvPr/>
        </p:nvSpPr>
        <p:spPr>
          <a:xfrm>
            <a:off x="414068" y="6176513"/>
            <a:ext cx="5020573" cy="338554"/>
          </a:xfrm>
          <a:prstGeom prst="rect">
            <a:avLst/>
          </a:prstGeom>
          <a:noFill/>
        </p:spPr>
        <p:txBody>
          <a:bodyPr wrap="square" rtlCol="1">
            <a:spAutoFit/>
          </a:bodyPr>
          <a:lstStyle/>
          <a:p>
            <a:pPr algn="ctr"/>
            <a:r>
              <a:rPr lang="he-IL" sz="1600" b="1" dirty="0" smtClean="0">
                <a:solidFill>
                  <a:schemeClr val="bg1"/>
                </a:solidFill>
              </a:rPr>
              <a:t>צמח לא מוכר נגלה מול עיננו, מי מכיר, מי יודע?</a:t>
            </a:r>
            <a:endParaRPr lang="he-IL" sz="1600" b="1" dirty="0">
              <a:solidFill>
                <a:schemeClr val="bg1"/>
              </a:solidFill>
            </a:endParaRPr>
          </a:p>
        </p:txBody>
      </p:sp>
    </p:spTree>
    <p:extLst>
      <p:ext uri="{BB962C8B-B14F-4D97-AF65-F5344CB8AC3E}">
        <p14:creationId xmlns:p14="http://schemas.microsoft.com/office/powerpoint/2010/main" val="1332893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1406</TotalTime>
  <Words>632</Words>
  <Application>Microsoft Office PowerPoint</Application>
  <PresentationFormat>‫הצגה על המסך (4:3)</PresentationFormat>
  <Paragraphs>95</Paragraphs>
  <Slides>50</Slides>
  <Notes>0</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50</vt:i4>
      </vt:variant>
    </vt:vector>
  </HeadingPairs>
  <TitlesOfParts>
    <vt:vector size="55" baseType="lpstr">
      <vt:lpstr>Arial</vt:lpstr>
      <vt:lpstr>Calibri</vt:lpstr>
      <vt:lpstr>Calibri Light</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‏‏משתמש Windows</dc:creator>
  <cp:lastModifiedBy>‏‏משתמש Windows</cp:lastModifiedBy>
  <cp:revision>131</cp:revision>
  <cp:lastPrinted>2020-06-26T15:15:40Z</cp:lastPrinted>
  <dcterms:created xsi:type="dcterms:W3CDTF">2020-05-06T11:45:58Z</dcterms:created>
  <dcterms:modified xsi:type="dcterms:W3CDTF">2020-07-10T21:05:38Z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8501952</vt:lpwstr>
  </property>
  <property fmtid="{D5CDD505-2E9C-101B-9397-08002B2CF9AE}" pid="3" name="NXPowerLiteSettings">
    <vt:lpwstr>C7000F7008E001</vt:lpwstr>
  </property>
  <property fmtid="{D5CDD505-2E9C-101B-9397-08002B2CF9AE}" pid="4" name="NXPowerLiteVersion">
    <vt:lpwstr>D7.1.2</vt:lpwstr>
  </property>
</Properties>
</file>